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4" r:id="rId4"/>
    <p:sldId id="263" r:id="rId5"/>
    <p:sldId id="262" r:id="rId6"/>
    <p:sldId id="258" r:id="rId7"/>
    <p:sldId id="260" r:id="rId8"/>
    <p:sldId id="261" r:id="rId9"/>
    <p:sldId id="265" r:id="rId10"/>
    <p:sldId id="266" r:id="rId11"/>
    <p:sldId id="267" r:id="rId12"/>
    <p:sldId id="268" r:id="rId13"/>
    <p:sldId id="272" r:id="rId14"/>
    <p:sldId id="273" r:id="rId15"/>
    <p:sldId id="274" r:id="rId16"/>
    <p:sldId id="275" r:id="rId17"/>
    <p:sldId id="276" r:id="rId18"/>
    <p:sldId id="277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opperplate" pitchFamily="9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opperplate" pitchFamily="9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opperplate" pitchFamily="9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opperplate" pitchFamily="9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opperplate" pitchFamily="9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Copperplate" pitchFamily="96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Copperplate" pitchFamily="96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Copperplate" pitchFamily="96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Copperplate" pitchFamily="9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0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69" autoAdjust="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9.xml"/><Relationship Id="rId2" Type="http://schemas.openxmlformats.org/officeDocument/2006/relationships/slide" Target="slides/slide8.xml"/><Relationship Id="rId1" Type="http://schemas.openxmlformats.org/officeDocument/2006/relationships/slide" Target="slides/slide7.xml"/><Relationship Id="rId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460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C74C9F9E-188D-4F2F-AA7F-9BE71D34DA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1577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8F7E05-8261-4844-8C70-78602BAEDFB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607D6B-0E15-4281-853F-555298C96E4F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D777C6-2A67-4678-AC07-F51E54D4CBD4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A95194-54F6-4044-A860-D669C7B294E6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853C74-9D61-4ECB-BB91-1F615C9D3F36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F10818-D6E4-45E4-BD9F-780CCD899714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A5831A-130F-4FB8-ACEC-09261DE86487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9C7935-8549-4A77-9CD4-EFE98A3ED57E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895E90-8DB3-4D48-8C68-C4500CCC7D31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A52665-4778-482D-BCAA-D0971B2476BF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D5C5D1-E45F-4CE4-9199-A868CA8294A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78B531-39E9-4322-A3F9-A16E7D2C23F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D133B6-3D37-46E9-B2B6-A0206BEE275A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C2A070-0D5B-4E6B-99F9-31C36B98749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C127A6-2272-4B69-BA9D-CA51EE180FF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515B6F-01DC-46B2-9EB8-09CFD34CCE5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7EBA3D-55D1-4AF9-AAE1-376EE7C740C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B553BB-1BF9-453D-8D0B-D4B6FC3886A3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294FB-4BAC-44A6-91C1-DD2652046E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73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87405-7EBE-479B-941B-E976D20FAB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240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40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440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71CD0-E660-4DC6-BA79-589C7EDE95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4563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38800" cy="411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733800"/>
            <a:ext cx="8229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0F20728-885B-46AC-9DEB-175CE78D9F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1542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38800" cy="411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7338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9B71E36-8F3B-45C0-85E5-E9E1119E81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17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E4523-2673-45E6-9AB2-DDC6D3659F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767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5592EE-65A2-4DCE-BE0D-CC0E946DE4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5454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10562-C1F7-4856-A43B-717A131AC5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5373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560F8-9B2F-4395-8E92-AC7429B5C3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086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84489-3FD8-4C44-81AE-798BBF9932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4426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C39CA-0CAA-4D63-AAEA-C4877E7EC6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5425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CD3293-5347-42FF-A7C4-7973FC17B8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6627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A12EE5-177F-4181-8A95-571C092BD1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653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6553200" cy="838200"/>
          </a:xfrm>
          <a:prstGeom prst="rect">
            <a:avLst/>
          </a:prstGeom>
          <a:solidFill>
            <a:srgbClr val="68003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56388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AC434E65-33F5-4C40-919D-F105A5FF7ED5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1" name="Picture 7" descr="crushwebmain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0"/>
            <a:ext cx="2590800" cy="1131888"/>
          </a:xfrm>
          <a:prstGeom prst="rect">
            <a:avLst/>
          </a:prstGeom>
          <a:solidFill>
            <a:srgbClr val="680034"/>
          </a:solidFill>
          <a:ln w="19050">
            <a:solidFill>
              <a:srgbClr val="680034"/>
            </a:solidFill>
            <a:miter lim="800000"/>
            <a:headEnd/>
            <a:tailEnd/>
          </a:ln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0" y="1128713"/>
            <a:ext cx="6553200" cy="0"/>
          </a:xfrm>
          <a:prstGeom prst="line">
            <a:avLst/>
          </a:prstGeom>
          <a:noFill/>
          <a:ln w="19050">
            <a:solidFill>
              <a:srgbClr val="68003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4724400" y="6245225"/>
            <a:ext cx="3962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en-US" altLang="en-US" sz="2000" b="1">
                <a:solidFill>
                  <a:srgbClr val="000000"/>
                </a:solidFill>
                <a:latin typeface="Parisian BT" pitchFamily="82" charset="0"/>
              </a:rPr>
              <a:t>Your Company</a:t>
            </a:r>
            <a:r>
              <a:rPr lang="en-US" altLang="en-US" sz="2000" b="1">
                <a:solidFill>
                  <a:srgbClr val="000000"/>
                </a:solidFill>
                <a:latin typeface="Tahoma" charset="0"/>
                <a:cs typeface="Tahoma" charset="0"/>
              </a:rPr>
              <a:t/>
            </a:r>
            <a:br>
              <a:rPr lang="en-US" altLang="en-US" sz="2000" b="1">
                <a:solidFill>
                  <a:srgbClr val="000000"/>
                </a:solidFill>
                <a:latin typeface="Tahoma" charset="0"/>
                <a:cs typeface="Tahoma" charset="0"/>
              </a:rPr>
            </a:br>
            <a:endParaRPr lang="en-US" altLang="en-US" sz="2000" b="1">
              <a:solidFill>
                <a:srgbClr val="000000"/>
              </a:solidFill>
              <a:latin typeface="Tahoma" charset="0"/>
              <a:cs typeface="Tahoma" charset="0"/>
            </a:endParaRPr>
          </a:p>
        </p:txBody>
      </p:sp>
      <p:pic>
        <p:nvPicPr>
          <p:cNvPr id="1035" name="Picture 11" descr="HSRGrad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791200"/>
            <a:ext cx="596900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SR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12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Rectangle 20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5638800" cy="411163"/>
          </a:xfrm>
        </p:spPr>
        <p:txBody>
          <a:bodyPr/>
          <a:lstStyle/>
          <a:p>
            <a:r>
              <a:rPr lang="en-US" altLang="en-US" sz="2500">
                <a:latin typeface="Copperplate" pitchFamily="96" charset="0"/>
              </a:rPr>
              <a:t>Your Company</a:t>
            </a:r>
            <a:br>
              <a:rPr lang="en-US" altLang="en-US" sz="2500">
                <a:latin typeface="Copperplate" pitchFamily="96" charset="0"/>
              </a:rPr>
            </a:br>
            <a:r>
              <a:rPr lang="en-US" altLang="en-US" sz="1200">
                <a:latin typeface="Copperplate" pitchFamily="96" charset="0"/>
              </a:rPr>
              <a:t>HSR Certified Professional Home Stager &amp; Redesigner</a:t>
            </a: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latin typeface="Copperplate Gothic Bold" pitchFamily="96" charset="0"/>
              </a:rPr>
              <a:t>                        Home Staging…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>
                <a:latin typeface="Copperplate Gothic Bold" pitchFamily="96" charset="0"/>
              </a:rPr>
              <a:t>101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>
              <a:latin typeface="Copperplate Gothic Bold" pitchFamily="96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500">
                <a:latin typeface="Copperplate Gothic Bold" pitchFamily="96" charset="0"/>
              </a:rPr>
              <a:t>Presented by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500">
                <a:latin typeface="Copperplate Gothic Bold" pitchFamily="96" charset="0"/>
              </a:rPr>
              <a:t>Your Name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500">
                <a:latin typeface="Copperplate Gothic Bold" pitchFamily="96" charset="0"/>
              </a:rPr>
              <a:t>Your Company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500"/>
              <a:t>www.yourcompany.com</a:t>
            </a:r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500">
                <a:latin typeface="Copperplate" pitchFamily="96" charset="0"/>
              </a:rPr>
              <a:t>Your Company</a:t>
            </a:r>
            <a:br>
              <a:rPr lang="en-US" altLang="en-US" sz="2500">
                <a:latin typeface="Copperplate" pitchFamily="96" charset="0"/>
              </a:rPr>
            </a:br>
            <a:r>
              <a:rPr lang="en-US" altLang="en-US" sz="1200">
                <a:latin typeface="Copperplate" pitchFamily="96" charset="0"/>
              </a:rPr>
              <a:t>HSR Certified Professional Home Stager &amp; Redesigner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5511800" y="261938"/>
            <a:ext cx="184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762000" y="3886200"/>
            <a:ext cx="6361113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500">
                <a:latin typeface="Eurostile" pitchFamily="96" charset="0"/>
              </a:rPr>
              <a:t>               ‘Before’                                        ‘After’</a:t>
            </a:r>
          </a:p>
        </p:txBody>
      </p:sp>
      <p:sp>
        <p:nvSpPr>
          <p:cNvPr id="27665" name="Rectangle 17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en-US" altLang="en-US" sz="2400"/>
          </a:p>
        </p:txBody>
      </p:sp>
      <p:sp>
        <p:nvSpPr>
          <p:cNvPr id="27666" name="Rectangle 18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endParaRPr lang="en-US" altLang="en-US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5068888" y="201613"/>
            <a:ext cx="184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28684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500">
                <a:latin typeface="Copperplate" pitchFamily="96" charset="0"/>
              </a:rPr>
              <a:t> Your Company</a:t>
            </a:r>
            <a:br>
              <a:rPr lang="en-US" altLang="en-US" sz="2500">
                <a:latin typeface="Copperplate" pitchFamily="96" charset="0"/>
              </a:rPr>
            </a:br>
            <a:r>
              <a:rPr lang="en-US" altLang="en-US" sz="1200">
                <a:latin typeface="Copperplate" pitchFamily="96" charset="0"/>
              </a:rPr>
              <a:t>HSR Certified Professional Home Stager &amp; Redesigner</a:t>
            </a:r>
          </a:p>
        </p:txBody>
      </p:sp>
      <p:sp>
        <p:nvSpPr>
          <p:cNvPr id="28685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/>
              <a:t>                  </a:t>
            </a:r>
            <a:r>
              <a:rPr lang="en-US" altLang="en-US" sz="2500" b="1" u="sng" dirty="0">
                <a:latin typeface="Eurostile" pitchFamily="96" charset="0"/>
              </a:rPr>
              <a:t>Why should a home be Staged?…</a:t>
            </a:r>
          </a:p>
          <a:p>
            <a:pPr>
              <a:lnSpc>
                <a:spcPct val="90000"/>
              </a:lnSpc>
            </a:pPr>
            <a:r>
              <a:rPr lang="en-US" altLang="en-US" sz="1600" dirty="0">
                <a:latin typeface="Eurostile" pitchFamily="96" charset="0"/>
              </a:rPr>
              <a:t>You only have one chance to make a great first impression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dirty="0">
                <a:latin typeface="Eurostile" pitchFamily="96" charset="0"/>
              </a:rPr>
              <a:t> 		- 2 factors sellers have control over: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dirty="0">
                <a:latin typeface="Eurostile" pitchFamily="96" charset="0"/>
              </a:rPr>
              <a:t>                      1). Price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dirty="0">
                <a:latin typeface="Eurostile" pitchFamily="96" charset="0"/>
              </a:rPr>
              <a:t>		    2). Appearance/Condition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600" dirty="0">
              <a:latin typeface="Eurostile" pitchFamily="9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500">
                <a:latin typeface="Copperplate" pitchFamily="96" charset="0"/>
              </a:rPr>
              <a:t>Your Company</a:t>
            </a:r>
            <a:br>
              <a:rPr lang="en-US" altLang="en-US" sz="2500">
                <a:latin typeface="Copperplate" pitchFamily="96" charset="0"/>
              </a:rPr>
            </a:br>
            <a:r>
              <a:rPr lang="en-US" altLang="en-US" sz="1200">
                <a:latin typeface="Copperplate" pitchFamily="96" charset="0"/>
              </a:rPr>
              <a:t>HSR Certified Professional Home Stager &amp; Redesigner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100" b="1" u="sng" dirty="0">
                <a:latin typeface="Eurostile" pitchFamily="96" charset="0"/>
              </a:rPr>
              <a:t>Home Staging Facts: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100" b="1" dirty="0">
                <a:latin typeface="Eurostile" pitchFamily="96" charset="0"/>
              </a:rPr>
              <a:t>    </a:t>
            </a:r>
            <a:r>
              <a:rPr lang="en-US" altLang="en-US" sz="1200" b="1" u="sng" dirty="0" smtClean="0">
                <a:latin typeface="Eurostile" pitchFamily="96" charset="0"/>
              </a:rPr>
              <a:t>Here’s where you can bullet point the latest statistics:</a:t>
            </a:r>
            <a:endParaRPr lang="en-US" altLang="en-US" sz="1200" b="1" dirty="0">
              <a:latin typeface="Eurostile" pitchFamily="96" charset="0"/>
            </a:endParaRPr>
          </a:p>
          <a:p>
            <a:pPr>
              <a:lnSpc>
                <a:spcPct val="90000"/>
              </a:lnSpc>
            </a:pPr>
            <a:endParaRPr lang="en-US" altLang="en-US" sz="2100" b="1" u="sng" dirty="0">
              <a:latin typeface="Eurostile" pitchFamily="9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100" b="1" u="sng" dirty="0">
              <a:latin typeface="Eurostile" pitchFamily="9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100" b="1" u="sng" dirty="0">
              <a:latin typeface="Eurostile" pitchFamily="9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500">
                <a:latin typeface="Copperplate" pitchFamily="96" charset="0"/>
              </a:rPr>
              <a:t>Your Company</a:t>
            </a:r>
            <a:br>
              <a:rPr lang="en-US" altLang="en-US" sz="2500">
                <a:latin typeface="Copperplate" pitchFamily="96" charset="0"/>
              </a:rPr>
            </a:br>
            <a:r>
              <a:rPr lang="en-US" altLang="en-US" sz="1200">
                <a:latin typeface="Copperplate" pitchFamily="96" charset="0"/>
              </a:rPr>
              <a:t>HSR Certified Professional Home Stager &amp; Redesigner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100" u="sng">
                <a:latin typeface="Eurostile" pitchFamily="96" charset="0"/>
              </a:rPr>
              <a:t>Why Should I recommend Home Staging for my clients?…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100">
                <a:latin typeface="Eurostile" pitchFamily="96" charset="0"/>
              </a:rPr>
              <a:t>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100">
                <a:latin typeface="Eurostile" pitchFamily="96" charset="0"/>
              </a:rPr>
              <a:t>     *  A staged home creates greater value in the buyers eyes.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100">
              <a:latin typeface="Eurostile" pitchFamily="9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100">
                <a:latin typeface="Eurostile" pitchFamily="96" charset="0"/>
              </a:rPr>
              <a:t>     *  Sells faster than a non-staged home &amp; many times for more  $$.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100">
              <a:latin typeface="Eurostile" pitchFamily="9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100">
                <a:latin typeface="Eurostile" pitchFamily="96" charset="0"/>
              </a:rPr>
              <a:t>     *  Drives buyer traffic to your listing - 85% of buyers shop online         before visiting the property - photos are the 1st impression.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100">
              <a:latin typeface="Eurostile" pitchFamily="9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100">
                <a:latin typeface="Eurostile" pitchFamily="96" charset="0"/>
              </a:rPr>
              <a:t>     *  Is another ‘value added’ service you can offer to clients when marketing for new listings that adds credibility to your business.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100">
                <a:latin typeface="Eurostile" pitchFamily="96" charset="0"/>
              </a:rPr>
              <a:t>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100">
                <a:latin typeface="Eurostile" pitchFamily="96" charset="0"/>
              </a:rPr>
              <a:t>    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500">
                <a:latin typeface="Copperplate" pitchFamily="96" charset="0"/>
              </a:rPr>
              <a:t>Your Company</a:t>
            </a:r>
            <a:br>
              <a:rPr lang="en-US" altLang="en-US" sz="2500">
                <a:latin typeface="Copperplate" pitchFamily="96" charset="0"/>
              </a:rPr>
            </a:br>
            <a:r>
              <a:rPr lang="en-US" altLang="en-US" sz="1200">
                <a:latin typeface="Copperplate" pitchFamily="96" charset="0"/>
              </a:rPr>
              <a:t>HSR Certified Professional Home Stager &amp; Redesigner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500" u="sng" dirty="0">
                <a:latin typeface="Eurostile" pitchFamily="96" charset="0"/>
              </a:rPr>
              <a:t>Why should I recommend Home Staging to my clients?…</a:t>
            </a:r>
          </a:p>
          <a:p>
            <a:pPr>
              <a:buFontTx/>
              <a:buNone/>
            </a:pPr>
            <a:r>
              <a:rPr lang="en-US" altLang="en-US" sz="2500" dirty="0">
                <a:latin typeface="Eurostile" pitchFamily="96" charset="0"/>
              </a:rPr>
              <a:t>   </a:t>
            </a:r>
          </a:p>
          <a:p>
            <a:pPr>
              <a:buFontTx/>
              <a:buNone/>
            </a:pPr>
            <a:r>
              <a:rPr lang="en-US" altLang="en-US" sz="2500" dirty="0">
                <a:latin typeface="Eurostile" pitchFamily="96" charset="0"/>
              </a:rPr>
              <a:t>     </a:t>
            </a:r>
            <a:r>
              <a:rPr lang="en-US" altLang="en-US" sz="2000" dirty="0">
                <a:latin typeface="Eurostile" pitchFamily="96" charset="0"/>
              </a:rPr>
              <a:t>*  Is less expensive than the 1st price reduction </a:t>
            </a:r>
          </a:p>
          <a:p>
            <a:pPr>
              <a:buFontTx/>
              <a:buNone/>
            </a:pPr>
            <a:r>
              <a:rPr lang="en-US" altLang="en-US" sz="2000" dirty="0">
                <a:latin typeface="Eurostile" pitchFamily="96" charset="0"/>
              </a:rPr>
              <a:t>           - typically, Home Staging is 1% - 3% of the sale price vs. 10% - 15% in a price reduction</a:t>
            </a:r>
          </a:p>
          <a:p>
            <a:pPr>
              <a:buFontTx/>
              <a:buNone/>
            </a:pPr>
            <a:endParaRPr lang="en-US" altLang="en-US" sz="2000" dirty="0">
              <a:latin typeface="Eurostile" pitchFamily="96" charset="0"/>
            </a:endParaRPr>
          </a:p>
          <a:p>
            <a:pPr>
              <a:buFontTx/>
              <a:buNone/>
            </a:pPr>
            <a:r>
              <a:rPr lang="en-US" altLang="en-US" sz="2000" dirty="0">
                <a:latin typeface="Eurostile" pitchFamily="96" charset="0"/>
              </a:rPr>
              <a:t>      *  63% of today’s buyers are willing to pay more money for a house which does not require any renovations &amp; is move in ready</a:t>
            </a:r>
          </a:p>
          <a:p>
            <a:pPr>
              <a:buFontTx/>
              <a:buNone/>
            </a:pPr>
            <a:r>
              <a:rPr lang="en-US" altLang="en-US" sz="2000" dirty="0">
                <a:latin typeface="Eurostile" pitchFamily="96" charset="0"/>
              </a:rPr>
              <a:t>           </a:t>
            </a:r>
            <a:r>
              <a:rPr lang="en-US" altLang="en-US" sz="1200" dirty="0">
                <a:latin typeface="Eurostile" pitchFamily="96" charset="0"/>
              </a:rPr>
              <a:t>(2005/2006 Maritz Research Staging poll)</a:t>
            </a:r>
            <a:endParaRPr lang="en-US" altLang="en-US" sz="2500" dirty="0">
              <a:latin typeface="Eurostile" pitchFamily="9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500">
                <a:latin typeface="Copperplate" pitchFamily="96" charset="0"/>
              </a:rPr>
              <a:t>Your Company</a:t>
            </a:r>
            <a:br>
              <a:rPr lang="en-US" altLang="en-US" sz="2500">
                <a:latin typeface="Copperplate" pitchFamily="96" charset="0"/>
              </a:rPr>
            </a:br>
            <a:r>
              <a:rPr lang="en-US" altLang="en-US" sz="1200">
                <a:latin typeface="Copperplate" pitchFamily="96" charset="0"/>
              </a:rPr>
              <a:t>HSR Certified Professional Home Stager &amp; Redesigner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500" u="sng">
                <a:latin typeface="Eurostile" pitchFamily="96" charset="0"/>
              </a:rPr>
              <a:t>What is involved with Staging a Home?…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500">
                <a:latin typeface="Eurostile" pitchFamily="96" charset="0"/>
              </a:rPr>
              <a:t>    </a:t>
            </a:r>
            <a:r>
              <a:rPr lang="en-US" altLang="en-US" sz="1800">
                <a:latin typeface="Eurostile" pitchFamily="96" charset="0"/>
              </a:rPr>
              <a:t>1).  Initial home evaluation, starting curbside, lasting 1-2 hours,</a:t>
            </a:r>
            <a:r>
              <a:rPr lang="en-US" altLang="en-US" sz="2500">
                <a:latin typeface="Eurostile" pitchFamily="96" charset="0"/>
              </a:rPr>
              <a:t> </a:t>
            </a:r>
            <a:r>
              <a:rPr lang="en-US" altLang="en-US" sz="1800">
                <a:latin typeface="Eurostile" pitchFamily="96" charset="0"/>
              </a:rPr>
              <a:t>which assesses the needs of the home by doing a walk-thru of each room with the home owner and real estate agent.  Photos are taken.  </a:t>
            </a:r>
            <a:r>
              <a:rPr lang="en-US" altLang="en-US" sz="1400">
                <a:latin typeface="Eurostile" pitchFamily="96" charset="0"/>
              </a:rPr>
              <a:t>(Design Elements, Ltd. Offers a FREE home evaluation) </a:t>
            </a:r>
            <a:r>
              <a:rPr lang="en-US" altLang="en-US" sz="1800" b="1">
                <a:latin typeface="Eurostile" pitchFamily="96" charset="0"/>
              </a:rPr>
              <a:t>A focus on educating the home owner about the home staging process is key in the initial consultation/evaluation</a:t>
            </a:r>
            <a:r>
              <a:rPr lang="en-US" altLang="en-US" sz="1800">
                <a:latin typeface="Eurostile" pitchFamily="96" charset="0"/>
              </a:rPr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>
              <a:latin typeface="Eurostile" pitchFamily="9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>
                <a:latin typeface="Eurostile" pitchFamily="96" charset="0"/>
              </a:rPr>
              <a:t>      2).  A detailed report of professional home staging recommendations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>
                <a:latin typeface="Eurostile" pitchFamily="96" charset="0"/>
              </a:rPr>
              <a:t>            - every home is different and Design Elements, Ltd will custom design recommendations based on the home owners needs, goals and budget.  Recommendations can range from a 10 point detailed report for homes that just need a little help (homeowner can do) to full staging day(s) for more ‘troubled’ homes &amp; Open House preparation.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500">
                <a:latin typeface="Copperplate" pitchFamily="96" charset="0"/>
              </a:rPr>
              <a:t>Your Company</a:t>
            </a:r>
            <a:br>
              <a:rPr lang="en-US" altLang="en-US" sz="2500">
                <a:latin typeface="Copperplate" pitchFamily="96" charset="0"/>
              </a:rPr>
            </a:br>
            <a:r>
              <a:rPr lang="en-US" altLang="en-US" sz="1200">
                <a:latin typeface="Copperplate" pitchFamily="96" charset="0"/>
              </a:rPr>
              <a:t>HSR Certified Professional Home Stager &amp; Redesigner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100" b="1" u="sng">
                <a:latin typeface="Eurostile" pitchFamily="96" charset="0"/>
              </a:rPr>
              <a:t>What is involved with Staging a home?…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100">
                <a:latin typeface="Eurostile" pitchFamily="96" charset="0"/>
              </a:rPr>
              <a:t>     </a:t>
            </a:r>
            <a:r>
              <a:rPr lang="en-US" altLang="en-US" sz="1800">
                <a:latin typeface="Eurostile" pitchFamily="96" charset="0"/>
              </a:rPr>
              <a:t>Design Elements, Ltd incorporates the ‘FEEL HOME’ philosophy in order to successfully market and ‘package’ the home: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000">
                <a:latin typeface="Eurostile" pitchFamily="96" charset="0"/>
              </a:rPr>
              <a:t>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000">
                <a:latin typeface="Eurostile" pitchFamily="96" charset="0"/>
              </a:rPr>
              <a:t>    </a:t>
            </a:r>
            <a:r>
              <a:rPr lang="en-US" altLang="en-US" sz="1800">
                <a:latin typeface="Eurostile" pitchFamily="96" charset="0"/>
              </a:rPr>
              <a:t>1).   </a:t>
            </a:r>
            <a:r>
              <a:rPr lang="en-US" altLang="en-US" sz="1800" b="1">
                <a:latin typeface="Eurostile" pitchFamily="96" charset="0"/>
              </a:rPr>
              <a:t>F</a:t>
            </a:r>
            <a:r>
              <a:rPr lang="en-US" altLang="en-US" sz="1800">
                <a:latin typeface="Eurostile" pitchFamily="96" charset="0"/>
              </a:rPr>
              <a:t>irst Impressions - walk through each room and take note of our first impressions.  What grabs us, what glares at us and what gives us the feeling of home?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>
              <a:latin typeface="Eurostile" pitchFamily="9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>
                <a:latin typeface="Eurostile" pitchFamily="96" charset="0"/>
              </a:rPr>
              <a:t>    2).  </a:t>
            </a:r>
            <a:r>
              <a:rPr lang="en-US" altLang="en-US" sz="1800" b="1">
                <a:latin typeface="Eurostile" pitchFamily="96" charset="0"/>
              </a:rPr>
              <a:t>E</a:t>
            </a:r>
            <a:r>
              <a:rPr lang="en-US" altLang="en-US" sz="1800">
                <a:latin typeface="Eurostile" pitchFamily="96" charset="0"/>
              </a:rPr>
              <a:t>liminating Clutter - People buy square footage.  We start packing things away in order to create a more open and spacious feel.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>
              <a:latin typeface="Eurostile" pitchFamily="9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>
                <a:latin typeface="Eurostile" pitchFamily="96" charset="0"/>
              </a:rPr>
              <a:t>    3).  </a:t>
            </a:r>
            <a:r>
              <a:rPr lang="en-US" altLang="en-US" sz="1800" b="1">
                <a:latin typeface="Eurostile" pitchFamily="96" charset="0"/>
              </a:rPr>
              <a:t>E</a:t>
            </a:r>
            <a:r>
              <a:rPr lang="en-US" altLang="en-US" sz="1800">
                <a:latin typeface="Eurostile" pitchFamily="96" charset="0"/>
              </a:rPr>
              <a:t>mphasizing the positives and downplaying the negative - finding the natural focal points  and emphasizing what we love about the room while hiding or detracting from the negative aspects.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>
              <a:latin typeface="Eurostile" pitchFamily="9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000">
                <a:latin typeface="Eurostile" pitchFamily="96" charset="0"/>
              </a:rPr>
              <a:t>         </a:t>
            </a:r>
            <a:r>
              <a:rPr lang="en-US" altLang="en-US" sz="1800">
                <a:latin typeface="Eurostile" pitchFamily="96" charset="0"/>
              </a:rPr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500">
                <a:latin typeface="Copperplate" pitchFamily="96" charset="0"/>
              </a:rPr>
              <a:t>Your Company</a:t>
            </a:r>
            <a:br>
              <a:rPr lang="en-US" altLang="en-US" sz="2500">
                <a:latin typeface="Copperplate" pitchFamily="96" charset="0"/>
              </a:rPr>
            </a:br>
            <a:r>
              <a:rPr lang="en-US" altLang="en-US" sz="1200">
                <a:latin typeface="Copperplate" pitchFamily="96" charset="0"/>
              </a:rPr>
              <a:t>HSR Certified Professional Home Stager &amp; Redesigner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Eurostile" pitchFamily="96" charset="0"/>
              </a:rPr>
              <a:t>   </a:t>
            </a:r>
            <a:r>
              <a:rPr lang="en-US" altLang="en-US" sz="1800" u="sng" dirty="0">
                <a:latin typeface="Eurostile" pitchFamily="96" charset="0"/>
              </a:rPr>
              <a:t>‘FEEL HOME’ Philosophy continued…</a:t>
            </a:r>
            <a:endParaRPr lang="en-US" altLang="en-US" sz="1800" dirty="0">
              <a:latin typeface="Eurostile" pitchFamily="9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dirty="0">
              <a:latin typeface="Eurostile" pitchFamily="9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Eurostile" pitchFamily="96" charset="0"/>
              </a:rPr>
              <a:t>4).  </a:t>
            </a:r>
            <a:r>
              <a:rPr lang="en-US" altLang="en-US" sz="1800" b="1" dirty="0">
                <a:latin typeface="Eurostile" pitchFamily="96" charset="0"/>
              </a:rPr>
              <a:t>L</a:t>
            </a:r>
            <a:r>
              <a:rPr lang="en-US" altLang="en-US" sz="1800" dirty="0">
                <a:latin typeface="Eurostile" pitchFamily="96" charset="0"/>
              </a:rPr>
              <a:t>ighten up - focusing on lighting and color, we make each room into a bright , warm &amp; inviting space that buyers can respond to.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dirty="0">
              <a:latin typeface="Eurostile" pitchFamily="9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Eurostile" pitchFamily="96" charset="0"/>
              </a:rPr>
              <a:t>5).  </a:t>
            </a:r>
            <a:r>
              <a:rPr lang="en-US" altLang="en-US" sz="1800" b="1" dirty="0">
                <a:latin typeface="Eurostile" pitchFamily="96" charset="0"/>
              </a:rPr>
              <a:t>H</a:t>
            </a:r>
            <a:r>
              <a:rPr lang="en-US" altLang="en-US" sz="1800" dirty="0">
                <a:latin typeface="Eurostile" pitchFamily="96" charset="0"/>
              </a:rPr>
              <a:t>ome Buyers Appeal - In order for a buyer to feel at home, they need not be reminded of this being someone else’s home.  Therefore, we “de-personalize” the space while retaining its warmth.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dirty="0">
              <a:latin typeface="Eurostile" pitchFamily="9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Eurostile" pitchFamily="96" charset="0"/>
              </a:rPr>
              <a:t>6).  </a:t>
            </a:r>
            <a:r>
              <a:rPr lang="en-US" altLang="en-US" sz="1800" b="1" dirty="0" smtClean="0">
                <a:latin typeface="Eurostile" pitchFamily="96" charset="0"/>
              </a:rPr>
              <a:t>O</a:t>
            </a:r>
            <a:r>
              <a:rPr lang="en-US" altLang="en-US" sz="1800" dirty="0" smtClean="0">
                <a:latin typeface="Eurostile" pitchFamily="96" charset="0"/>
              </a:rPr>
              <a:t>bligations/Cleaning/Repairs </a:t>
            </a:r>
            <a:r>
              <a:rPr lang="en-US" altLang="en-US" sz="1800" dirty="0">
                <a:latin typeface="Eurostile" pitchFamily="96" charset="0"/>
              </a:rPr>
              <a:t>- the “dirty work” is sometimes overlooked because the home owner has lived there so long.  Get rid of the buyers’ mental “repair list” by doing it ourselves.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000" dirty="0">
                <a:latin typeface="Eurostile" pitchFamily="96" charset="0"/>
              </a:rPr>
              <a:t>         </a:t>
            </a:r>
            <a:r>
              <a:rPr lang="en-US" altLang="en-US" sz="1800" dirty="0">
                <a:latin typeface="Eurostile" pitchFamily="96" charset="0"/>
              </a:rPr>
              <a:t> </a:t>
            </a:r>
            <a:endParaRPr lang="en-US" altLang="en-US" sz="2100" dirty="0">
              <a:latin typeface="Eurostile" pitchFamily="96" charset="0"/>
            </a:endParaRPr>
          </a:p>
          <a:p>
            <a:pPr>
              <a:lnSpc>
                <a:spcPct val="90000"/>
              </a:lnSpc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500">
                <a:latin typeface="Copperplate" pitchFamily="96" charset="0"/>
              </a:rPr>
              <a:t>Your Company</a:t>
            </a:r>
            <a:br>
              <a:rPr lang="en-US" altLang="en-US" sz="2500">
                <a:latin typeface="Copperplate" pitchFamily="96" charset="0"/>
              </a:rPr>
            </a:br>
            <a:r>
              <a:rPr lang="en-US" altLang="en-US" sz="1200">
                <a:latin typeface="Copperplate" pitchFamily="96" charset="0"/>
              </a:rPr>
              <a:t>HSR Certified Professional Home Stager &amp; Redesigner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500">
                <a:latin typeface="Eurostile" pitchFamily="96" charset="0"/>
              </a:rPr>
              <a:t>  </a:t>
            </a:r>
            <a:r>
              <a:rPr lang="en-US" altLang="en-US" sz="2500" u="sng">
                <a:latin typeface="Eurostile" pitchFamily="96" charset="0"/>
              </a:rPr>
              <a:t>‘FEEL HOME’ Philosophy continued…</a:t>
            </a:r>
          </a:p>
          <a:p>
            <a:pPr>
              <a:buFontTx/>
              <a:buNone/>
            </a:pPr>
            <a:endParaRPr lang="en-US" altLang="en-US" sz="1800">
              <a:latin typeface="Eurostile" pitchFamily="96" charset="0"/>
            </a:endParaRPr>
          </a:p>
          <a:p>
            <a:pPr>
              <a:buFontTx/>
              <a:buNone/>
            </a:pPr>
            <a:r>
              <a:rPr lang="en-US" altLang="en-US" sz="1800">
                <a:latin typeface="Eurostile" pitchFamily="96" charset="0"/>
              </a:rPr>
              <a:t>7).  </a:t>
            </a:r>
            <a:r>
              <a:rPr lang="en-US" altLang="en-US" sz="1800" b="1">
                <a:latin typeface="Eurostile" pitchFamily="96" charset="0"/>
              </a:rPr>
              <a:t>M</a:t>
            </a:r>
            <a:r>
              <a:rPr lang="en-US" altLang="en-US" sz="1800">
                <a:latin typeface="Eurostile" pitchFamily="96" charset="0"/>
              </a:rPr>
              <a:t>odernizing - we will update the style so the buyers feel they are getting the latest and greatest.</a:t>
            </a:r>
          </a:p>
          <a:p>
            <a:pPr>
              <a:buFontTx/>
              <a:buNone/>
            </a:pPr>
            <a:endParaRPr lang="en-US" altLang="en-US" sz="1800">
              <a:latin typeface="Eurostile" pitchFamily="96" charset="0"/>
            </a:endParaRPr>
          </a:p>
          <a:p>
            <a:pPr>
              <a:buFontTx/>
              <a:buNone/>
            </a:pPr>
            <a:r>
              <a:rPr lang="en-US" altLang="en-US" sz="1800">
                <a:latin typeface="Eurostile" pitchFamily="96" charset="0"/>
              </a:rPr>
              <a:t>8).  </a:t>
            </a:r>
            <a:r>
              <a:rPr lang="en-US" altLang="en-US" sz="1800" b="1">
                <a:latin typeface="Eurostile" pitchFamily="96" charset="0"/>
              </a:rPr>
              <a:t>E</a:t>
            </a:r>
            <a:r>
              <a:rPr lang="en-US" altLang="en-US" sz="1800">
                <a:latin typeface="Eurostile" pitchFamily="96" charset="0"/>
              </a:rPr>
              <a:t>motional Connection Points - we want to create the “WOW” factor.  This is a huge focus of our strategy.  We build these connection points so the buyers subconsciously desire the home.</a:t>
            </a:r>
          </a:p>
          <a:p>
            <a:pPr>
              <a:buFontTx/>
              <a:buNone/>
            </a:pPr>
            <a:endParaRPr lang="en-US" altLang="en-US" sz="1800">
              <a:latin typeface="Eurostile" pitchFamily="96" charset="0"/>
            </a:endParaRPr>
          </a:p>
          <a:p>
            <a:pPr>
              <a:buFontTx/>
              <a:buNone/>
            </a:pPr>
            <a:r>
              <a:rPr lang="en-US" altLang="en-US" sz="1800">
                <a:latin typeface="Eurostile" pitchFamily="96" charset="0"/>
              </a:rPr>
              <a:t>	          </a:t>
            </a:r>
            <a:r>
              <a:rPr lang="en-US" altLang="en-US" sz="2100" b="1" i="1">
                <a:latin typeface="Eurostile" pitchFamily="96" charset="0"/>
              </a:rPr>
              <a:t>Improve upon your product &amp; the price goes up…</a:t>
            </a:r>
          </a:p>
          <a:p>
            <a:pPr>
              <a:buFontTx/>
              <a:buNone/>
            </a:pPr>
            <a:r>
              <a:rPr lang="en-US" altLang="en-US" sz="2100" b="1" i="1">
                <a:latin typeface="Eurostile" pitchFamily="96" charset="0"/>
              </a:rPr>
              <a:t>          Home Staging is less than your first price reduction.</a:t>
            </a:r>
            <a:endParaRPr lang="en-US" altLang="en-US" sz="2500">
              <a:latin typeface="Eurostile" pitchFamily="9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110163" y="2508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1800">
              <a:latin typeface="Arial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500">
                <a:latin typeface="Copperplate" pitchFamily="96" charset="0"/>
              </a:rPr>
              <a:t> Your Company</a:t>
            </a:r>
            <a:br>
              <a:rPr lang="en-US" altLang="en-US" sz="2500">
                <a:latin typeface="Copperplate" pitchFamily="96" charset="0"/>
              </a:rPr>
            </a:br>
            <a:r>
              <a:rPr lang="en-US" altLang="en-US" sz="1200">
                <a:latin typeface="Copperplate" pitchFamily="96" charset="0"/>
              </a:rPr>
              <a:t>HSR Certified Professional Home Stager &amp; Redesigner</a:t>
            </a:r>
            <a:endParaRPr lang="en-US" altLang="en-US" sz="2500">
              <a:latin typeface="Copperplate" pitchFamily="96" charset="0"/>
            </a:endParaRP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latin typeface="Copperplate Gothic Light" pitchFamily="96" charset="0"/>
              </a:rPr>
              <a:t>What is Home Staging?</a:t>
            </a:r>
          </a:p>
          <a:p>
            <a:pPr>
              <a:buFontTx/>
              <a:buNone/>
            </a:pPr>
            <a:endParaRPr lang="en-US" altLang="en-US" sz="2800">
              <a:latin typeface="Copperplate Gothic Light" pitchFamily="96" charset="0"/>
            </a:endParaRPr>
          </a:p>
          <a:p>
            <a:r>
              <a:rPr lang="en-US" altLang="en-US" sz="2800">
                <a:latin typeface="Copperplate Gothic Light" pitchFamily="96" charset="0"/>
              </a:rPr>
              <a:t>Why should a home be staged?</a:t>
            </a:r>
          </a:p>
          <a:p>
            <a:endParaRPr lang="en-US" altLang="en-US" sz="2800">
              <a:latin typeface="Copperplate Gothic Light" pitchFamily="96" charset="0"/>
            </a:endParaRPr>
          </a:p>
          <a:p>
            <a:r>
              <a:rPr lang="en-US" altLang="en-US" sz="2800">
                <a:latin typeface="Copperplate Gothic Light" pitchFamily="96" charset="0"/>
              </a:rPr>
              <a:t>Why should I recommend Home Staging to my clients?</a:t>
            </a:r>
          </a:p>
          <a:p>
            <a:endParaRPr lang="en-US" altLang="en-US" sz="2800">
              <a:latin typeface="Copperplate Gothic Light" pitchFamily="96" charset="0"/>
            </a:endParaRPr>
          </a:p>
          <a:p>
            <a:r>
              <a:rPr lang="en-US" altLang="en-US" sz="2800">
                <a:latin typeface="Copperplate Gothic Light" pitchFamily="96" charset="0"/>
              </a:rPr>
              <a:t>What is involved with staging a home?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500">
                <a:latin typeface="Copperplate" pitchFamily="96" charset="0"/>
              </a:rPr>
              <a:t>Your Company</a:t>
            </a:r>
            <a:br>
              <a:rPr lang="en-US" altLang="en-US" sz="2500">
                <a:latin typeface="Copperplate" pitchFamily="96" charset="0"/>
              </a:rPr>
            </a:br>
            <a:r>
              <a:rPr lang="en-US" altLang="en-US" sz="1200">
                <a:latin typeface="Copperplate" pitchFamily="96" charset="0"/>
              </a:rPr>
              <a:t>HSR Certified Professional Home Stager &amp; Redesigner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800">
                <a:latin typeface="Copperplate Gothic Bold" pitchFamily="96" charset="0"/>
              </a:rPr>
              <a:t>What is Home Staging?…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>
                <a:latin typeface="Copperplate Gothic Bold" pitchFamily="96" charset="0"/>
              </a:rPr>
              <a:t>	</a:t>
            </a:r>
            <a:r>
              <a:rPr lang="en-US" altLang="en-US" sz="1800">
                <a:latin typeface="Eurostile" pitchFamily="96" charset="0"/>
              </a:rPr>
              <a:t>*  Staging is a MARKETING Tool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>
                <a:latin typeface="Eurostile" pitchFamily="96" charset="0"/>
              </a:rPr>
              <a:t>	     - your listing, and your client’s home, becomes a commodity or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>
                <a:latin typeface="Eurostile" pitchFamily="96" charset="0"/>
              </a:rPr>
              <a:t>             product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>
                <a:latin typeface="Eurostile" pitchFamily="96" charset="0"/>
              </a:rPr>
              <a:t>	     -  For a product to sell, it has to be successfully marketed and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>
                <a:latin typeface="Eurostile" pitchFamily="96" charset="0"/>
              </a:rPr>
              <a:t>             packaged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200">
              <a:latin typeface="Euphemia UCAS Italic" pitchFamily="9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200">
                <a:latin typeface="Euphemia UCAS Italic" pitchFamily="96" charset="0"/>
              </a:rPr>
              <a:t>Staging is a proven method of arranging furnishings to produce positive impressions for buyers - the sale begins - where the eye rests.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200">
              <a:latin typeface="Euphemia UCAS Italic" pitchFamily="9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200">
                <a:latin typeface="Euphemia UCAS Italic" pitchFamily="96" charset="0"/>
              </a:rPr>
              <a:t>A professionally trained Home Stager creates buyer appeal for a targeted market using lifestyle selling techniques that incorporates “emotional connection points” so the buyer can envision themselves living there….”this is it.  This is the one”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>
              <a:latin typeface="Copperplate Gothic Bold" pitchFamily="9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500">
                <a:latin typeface="Copperplate" pitchFamily="96" charset="0"/>
              </a:rPr>
              <a:t>Your Company</a:t>
            </a:r>
            <a:br>
              <a:rPr lang="en-US" altLang="en-US" sz="2500">
                <a:latin typeface="Copperplate" pitchFamily="96" charset="0"/>
              </a:rPr>
            </a:br>
            <a:r>
              <a:rPr lang="en-US" altLang="en-US" sz="1200">
                <a:latin typeface="Copperplate" pitchFamily="96" charset="0"/>
              </a:rPr>
              <a:t>HSR Certified Professional Home Stager &amp; Redesigner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500">
                <a:latin typeface="Eurostile" pitchFamily="96" charset="0"/>
              </a:rPr>
              <a:t>		       Home Staging is </a:t>
            </a:r>
            <a:r>
              <a:rPr lang="en-US" altLang="en-US" sz="2500" b="1">
                <a:solidFill>
                  <a:srgbClr val="680034"/>
                </a:solidFill>
                <a:latin typeface="Eurostile" pitchFamily="96" charset="0"/>
              </a:rPr>
              <a:t>Not</a:t>
            </a:r>
            <a:r>
              <a:rPr lang="en-US" altLang="en-US" sz="2500">
                <a:latin typeface="Eurostile" pitchFamily="96" charset="0"/>
              </a:rPr>
              <a:t> Interior Decorating…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500">
                <a:latin typeface="Eurostile" pitchFamily="96" charset="0"/>
              </a:rPr>
              <a:t>                           </a:t>
            </a:r>
            <a:r>
              <a:rPr lang="en-US" altLang="en-US" sz="1200">
                <a:latin typeface="Eurostile" pitchFamily="96" charset="0"/>
              </a:rPr>
              <a:t>*  it is more of a ‘science’ vs. an ‘art’ form by targeting your ‘market’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200">
                <a:latin typeface="Eurostile" pitchFamily="96" charset="0"/>
              </a:rPr>
              <a:t>                                              by utilizing effective marketing and decorating techniques to create an environment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200">
                <a:latin typeface="Eurostile" pitchFamily="96" charset="0"/>
              </a:rPr>
              <a:t>                                                                                                         that buyers want.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200">
              <a:latin typeface="Eurostile" pitchFamily="9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u="sng">
                <a:latin typeface="Eurostile" pitchFamily="96" charset="0"/>
              </a:rPr>
              <a:t>Staging is Not:</a:t>
            </a:r>
          </a:p>
          <a:p>
            <a:pPr>
              <a:lnSpc>
                <a:spcPct val="90000"/>
              </a:lnSpc>
            </a:pPr>
            <a:r>
              <a:rPr lang="en-US" altLang="en-US" sz="1400">
                <a:latin typeface="Eurostile" pitchFamily="96" charset="0"/>
              </a:rPr>
              <a:t>Decorating</a:t>
            </a:r>
          </a:p>
          <a:p>
            <a:pPr>
              <a:lnSpc>
                <a:spcPct val="90000"/>
              </a:lnSpc>
            </a:pPr>
            <a:r>
              <a:rPr lang="en-US" altLang="en-US" sz="1200">
                <a:latin typeface="Eurostile" pitchFamily="96" charset="0"/>
              </a:rPr>
              <a:t>Following a Check List</a:t>
            </a:r>
          </a:p>
          <a:p>
            <a:pPr>
              <a:lnSpc>
                <a:spcPct val="90000"/>
              </a:lnSpc>
            </a:pPr>
            <a:r>
              <a:rPr lang="en-US" altLang="en-US" sz="1200">
                <a:latin typeface="Eurostile" pitchFamily="96" charset="0"/>
              </a:rPr>
              <a:t>Turning on lights and adding flowers</a:t>
            </a:r>
          </a:p>
          <a:p>
            <a:pPr>
              <a:lnSpc>
                <a:spcPct val="90000"/>
              </a:lnSpc>
            </a:pPr>
            <a:r>
              <a:rPr lang="en-US" altLang="en-US" sz="1200">
                <a:latin typeface="Eurostile" pitchFamily="96" charset="0"/>
              </a:rPr>
              <a:t>Removing everything in the house</a:t>
            </a:r>
          </a:p>
          <a:p>
            <a:pPr>
              <a:lnSpc>
                <a:spcPct val="90000"/>
              </a:lnSpc>
            </a:pPr>
            <a:r>
              <a:rPr lang="en-US" altLang="en-US" sz="1200">
                <a:latin typeface="Eurostile" pitchFamily="96" charset="0"/>
              </a:rPr>
              <a:t>“Fluffing”</a:t>
            </a:r>
          </a:p>
          <a:p>
            <a:pPr>
              <a:lnSpc>
                <a:spcPct val="90000"/>
              </a:lnSpc>
            </a:pPr>
            <a:endParaRPr lang="en-US" altLang="en-US" sz="1200">
              <a:latin typeface="Eurostile" pitchFamily="96" charset="0"/>
            </a:endParaRPr>
          </a:p>
          <a:p>
            <a:pPr lvl="3">
              <a:lnSpc>
                <a:spcPct val="90000"/>
              </a:lnSpc>
            </a:pPr>
            <a:endParaRPr lang="en-US" altLang="en-US" sz="800">
              <a:latin typeface="Eurostile" pitchFamily="9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i="1">
                <a:solidFill>
                  <a:srgbClr val="680034"/>
                </a:solidFill>
                <a:latin typeface="Eurostile" pitchFamily="96" charset="0"/>
              </a:rPr>
              <a:t>		                       Staging is a Value Added Service</a:t>
            </a:r>
            <a:endParaRPr lang="en-US" altLang="en-US" sz="1200">
              <a:latin typeface="Eurostile" pitchFamily="9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500">
                <a:latin typeface="Copperplate" pitchFamily="96" charset="0"/>
              </a:rPr>
              <a:t>Your Company</a:t>
            </a:r>
            <a:br>
              <a:rPr lang="en-US" altLang="en-US" sz="2500">
                <a:latin typeface="Copperplate" pitchFamily="96" charset="0"/>
              </a:rPr>
            </a:br>
            <a:r>
              <a:rPr lang="en-US" altLang="en-US" sz="1200">
                <a:latin typeface="Copperplate" pitchFamily="96" charset="0"/>
              </a:rPr>
              <a:t>HSR Certified Professional Home Stager &amp; Redesigner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en-US" sz="2500" b="1" i="1" dirty="0">
              <a:latin typeface="Eurostile" pitchFamily="96" charset="0"/>
            </a:endParaRPr>
          </a:p>
          <a:p>
            <a:pPr>
              <a:buFontTx/>
              <a:buNone/>
            </a:pPr>
            <a:r>
              <a:rPr lang="en-US" altLang="en-US" sz="2500" b="1" i="1" dirty="0">
                <a:latin typeface="Eurostile" pitchFamily="96" charset="0"/>
              </a:rPr>
              <a:t>Staging is changing the way real estate is being sold…</a:t>
            </a:r>
          </a:p>
          <a:p>
            <a:pPr>
              <a:buFontTx/>
              <a:buNone/>
            </a:pPr>
            <a:endParaRPr lang="en-US" altLang="en-US" sz="2500" b="1" i="1" dirty="0">
              <a:latin typeface="Eurostile" pitchFamily="96" charset="0"/>
            </a:endParaRPr>
          </a:p>
          <a:p>
            <a:pPr>
              <a:buFontTx/>
              <a:buNone/>
            </a:pPr>
            <a:r>
              <a:rPr lang="en-US" altLang="en-US" sz="2500" b="1" i="1" dirty="0">
                <a:latin typeface="Eurostile" pitchFamily="96" charset="0"/>
              </a:rPr>
              <a:t>	*  </a:t>
            </a:r>
            <a:r>
              <a:rPr lang="en-US" altLang="en-US" sz="2500" dirty="0">
                <a:latin typeface="Eurostile" pitchFamily="96" charset="0"/>
              </a:rPr>
              <a:t>Staging brings measurable value and secures equity</a:t>
            </a:r>
          </a:p>
          <a:p>
            <a:pPr>
              <a:buFontTx/>
              <a:buNone/>
            </a:pPr>
            <a:endParaRPr lang="en-US" altLang="en-US" sz="2500" dirty="0">
              <a:latin typeface="Eurostile" pitchFamily="96" charset="0"/>
            </a:endParaRPr>
          </a:p>
          <a:p>
            <a:pPr>
              <a:buFontTx/>
              <a:buNone/>
            </a:pPr>
            <a:r>
              <a:rPr lang="en-US" altLang="en-US" sz="2500" dirty="0">
                <a:latin typeface="Eurostile" pitchFamily="96" charset="0"/>
              </a:rPr>
              <a:t>		</a:t>
            </a:r>
            <a:r>
              <a:rPr lang="en-US" altLang="en-US" sz="1800" i="1" dirty="0">
                <a:latin typeface="Eurostile" pitchFamily="96" charset="0"/>
              </a:rPr>
              <a:t>Statistics show that homes that have been professionally staged sell 50% faster and on average for </a:t>
            </a:r>
            <a:r>
              <a:rPr lang="en-US" altLang="en-US" sz="1800" i="1" dirty="0" smtClean="0">
                <a:latin typeface="Eurostile" pitchFamily="96" charset="0"/>
              </a:rPr>
              <a:t>10</a:t>
            </a:r>
            <a:r>
              <a:rPr lang="en-US" altLang="en-US" sz="1800" i="1" dirty="0">
                <a:latin typeface="Eurostile" pitchFamily="96" charset="0"/>
              </a:rPr>
              <a:t>% more money.+</a:t>
            </a:r>
          </a:p>
          <a:p>
            <a:pPr>
              <a:buFontTx/>
              <a:buNone/>
            </a:pPr>
            <a:endParaRPr lang="en-US" altLang="en-US" sz="1800" i="1" dirty="0">
              <a:latin typeface="Eurostile" pitchFamily="96" charset="0"/>
            </a:endParaRPr>
          </a:p>
          <a:p>
            <a:pPr>
              <a:buFontTx/>
              <a:buNone/>
            </a:pPr>
            <a:r>
              <a:rPr lang="en-US" altLang="en-US" sz="1800" i="1" dirty="0">
                <a:latin typeface="Eurostile" pitchFamily="96" charset="0"/>
              </a:rPr>
              <a:t>		</a:t>
            </a:r>
            <a:r>
              <a:rPr lang="en-US" altLang="en-US" sz="1200" i="1" dirty="0" smtClean="0">
                <a:latin typeface="Eurostile" pitchFamily="96" charset="0"/>
              </a:rPr>
              <a:t>2015 Home Staging Resource Report</a:t>
            </a:r>
            <a:endParaRPr lang="en-US" altLang="en-US" sz="1800" b="1" i="1" dirty="0">
              <a:latin typeface="Eurostile" pitchFamily="9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500">
                <a:latin typeface="Copperplate" pitchFamily="96" charset="0"/>
              </a:rPr>
              <a:t>Your Company</a:t>
            </a:r>
            <a:br>
              <a:rPr lang="en-US" altLang="en-US" sz="2500">
                <a:latin typeface="Copperplate" pitchFamily="96" charset="0"/>
              </a:rPr>
            </a:br>
            <a:r>
              <a:rPr lang="en-US" altLang="en-US" sz="1200">
                <a:latin typeface="Copperplate" pitchFamily="96" charset="0"/>
              </a:rPr>
              <a:t>HSR Certified Professional Home Stager &amp; Redesigner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100">
                <a:latin typeface="Eurostile" pitchFamily="96" charset="0"/>
              </a:rPr>
              <a:t>				      </a:t>
            </a:r>
            <a:r>
              <a:rPr lang="en-US" altLang="en-US" sz="2100" b="1">
                <a:solidFill>
                  <a:srgbClr val="680034"/>
                </a:solidFill>
                <a:latin typeface="Eurostile" pitchFamily="96" charset="0"/>
              </a:rPr>
              <a:t>Staging Is…</a:t>
            </a:r>
            <a:endParaRPr lang="en-US" altLang="en-US" sz="2100" b="1">
              <a:latin typeface="Eurostile" pitchFamily="96" charset="0"/>
            </a:endParaRPr>
          </a:p>
          <a:p>
            <a:endParaRPr lang="en-US" altLang="en-US" sz="2100">
              <a:latin typeface="Eurostile" pitchFamily="96" charset="0"/>
            </a:endParaRPr>
          </a:p>
          <a:p>
            <a:r>
              <a:rPr lang="en-US" altLang="en-US" sz="2100">
                <a:latin typeface="Eurostile" pitchFamily="96" charset="0"/>
              </a:rPr>
              <a:t>Creating Broad Appeal</a:t>
            </a:r>
            <a:endParaRPr lang="en-US" altLang="en-US" sz="1600">
              <a:latin typeface="Eurostile" pitchFamily="96" charset="0"/>
            </a:endParaRPr>
          </a:p>
          <a:p>
            <a:r>
              <a:rPr lang="en-US" altLang="en-US" sz="2100">
                <a:latin typeface="Eurostile" pitchFamily="96" charset="0"/>
              </a:rPr>
              <a:t>Using “Buyer’s Eyes”</a:t>
            </a:r>
          </a:p>
          <a:p>
            <a:r>
              <a:rPr lang="en-US" altLang="en-US" sz="2100" b="1">
                <a:solidFill>
                  <a:srgbClr val="680034"/>
                </a:solidFill>
                <a:latin typeface="Eurostile" pitchFamily="96" charset="0"/>
              </a:rPr>
              <a:t>Rearranging, Refreshing, Reducing (3R’s)</a:t>
            </a:r>
            <a:endParaRPr lang="en-US" altLang="en-US" sz="2100">
              <a:latin typeface="Eurostile" pitchFamily="96" charset="0"/>
            </a:endParaRPr>
          </a:p>
          <a:p>
            <a:r>
              <a:rPr lang="en-US" altLang="en-US" sz="2100">
                <a:latin typeface="Eurostile" pitchFamily="96" charset="0"/>
              </a:rPr>
              <a:t>Adding Color and appeal</a:t>
            </a:r>
          </a:p>
          <a:p>
            <a:r>
              <a:rPr lang="en-US" altLang="en-US" sz="2100">
                <a:latin typeface="Eurostile" pitchFamily="96" charset="0"/>
              </a:rPr>
              <a:t>Selling the space not the stuff</a:t>
            </a:r>
          </a:p>
          <a:p>
            <a:r>
              <a:rPr lang="en-US" altLang="en-US" sz="2100">
                <a:latin typeface="Eurostile" pitchFamily="96" charset="0"/>
              </a:rPr>
              <a:t>Honoring the client and their belongings</a:t>
            </a:r>
          </a:p>
          <a:p>
            <a:r>
              <a:rPr lang="en-US" altLang="en-US" sz="2100">
                <a:latin typeface="Eurostile" pitchFamily="96" charset="0"/>
              </a:rPr>
              <a:t>A </a:t>
            </a:r>
            <a:r>
              <a:rPr lang="en-US" altLang="en-US" sz="2100">
                <a:solidFill>
                  <a:srgbClr val="680034"/>
                </a:solidFill>
                <a:latin typeface="Eurostile" pitchFamily="96" charset="0"/>
              </a:rPr>
              <a:t>KEY</a:t>
            </a:r>
            <a:r>
              <a:rPr lang="en-US" altLang="en-US" sz="2100">
                <a:latin typeface="Eurostile" pitchFamily="96" charset="0"/>
              </a:rPr>
              <a:t> marketing tool</a:t>
            </a:r>
          </a:p>
          <a:p>
            <a:pPr>
              <a:buFontTx/>
              <a:buNone/>
            </a:pPr>
            <a:r>
              <a:rPr lang="en-US" altLang="en-US" sz="2100">
                <a:latin typeface="Eurostile" pitchFamily="96" charset="0"/>
              </a:rPr>
              <a:t> 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500">
                <a:latin typeface="Copperplate" pitchFamily="96" charset="0"/>
              </a:rPr>
              <a:t>Your Company</a:t>
            </a:r>
            <a:br>
              <a:rPr lang="en-US" altLang="en-US" sz="2500">
                <a:latin typeface="Copperplate" pitchFamily="96" charset="0"/>
              </a:rPr>
            </a:br>
            <a:r>
              <a:rPr lang="en-US" altLang="en-US" sz="1200">
                <a:latin typeface="Copperplate" pitchFamily="96" charset="0"/>
              </a:rPr>
              <a:t>HSR Certified Professional Home Stager &amp; Redesigner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/>
              <a:t>          ‘Before’                                 ‘After’</a:t>
            </a:r>
          </a:p>
          <a:p>
            <a:pPr>
              <a:buFontTx/>
              <a:buNone/>
            </a:pPr>
            <a:r>
              <a:rPr lang="en-US" altLang="en-US" sz="2800"/>
              <a:t>   </a:t>
            </a:r>
            <a:r>
              <a:rPr lang="en-US" altLang="en-US" sz="1800" b="1">
                <a:latin typeface="Eurostile" pitchFamily="96" charset="0"/>
              </a:rPr>
              <a:t>Cluttered Dreary Master Bedroom</a:t>
            </a:r>
            <a:r>
              <a:rPr lang="en-US" altLang="en-US" sz="2800"/>
              <a:t>               </a:t>
            </a:r>
            <a:r>
              <a:rPr lang="en-US" altLang="en-US" sz="1800" b="1">
                <a:latin typeface="Eurostile" pitchFamily="96" charset="0"/>
              </a:rPr>
              <a:t>Simple Paint Fix</a:t>
            </a:r>
            <a:endParaRPr lang="en-US" altLang="en-US" sz="2800" b="1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665663" y="4556125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14345" name="Rectangle 9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en-US" altLang="en-US" sz="2400"/>
          </a:p>
        </p:txBody>
      </p:sp>
      <p:sp>
        <p:nvSpPr>
          <p:cNvPr id="14346" name="Rectangle 10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endParaRPr lang="en-US" altLang="en-US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500">
                <a:latin typeface="Copperplate" pitchFamily="96" charset="0"/>
              </a:rPr>
              <a:t>Your Company</a:t>
            </a:r>
            <a:br>
              <a:rPr lang="en-US" altLang="en-US" sz="2500">
                <a:latin typeface="Copperplate" pitchFamily="96" charset="0"/>
              </a:rPr>
            </a:br>
            <a:r>
              <a:rPr lang="en-US" altLang="en-US" sz="1200">
                <a:latin typeface="Copperplate" pitchFamily="96" charset="0"/>
              </a:rPr>
              <a:t>HSR Certified Professional Home Stager &amp; Redesigner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pPr lvl="2">
              <a:buFontTx/>
              <a:buNone/>
            </a:pPr>
            <a:r>
              <a:rPr lang="en-US" altLang="en-US" sz="2000"/>
              <a:t>	    </a:t>
            </a:r>
            <a:r>
              <a:rPr lang="en-US" altLang="en-US" sz="2500" b="1">
                <a:latin typeface="Eurostile" pitchFamily="96" charset="0"/>
              </a:rPr>
              <a:t>‘Before’                                             ‘After’</a:t>
            </a:r>
          </a:p>
          <a:p>
            <a:pPr lvl="2">
              <a:buFontTx/>
              <a:buNone/>
            </a:pPr>
            <a:endParaRPr lang="en-US" altLang="en-US" sz="2000" b="1"/>
          </a:p>
          <a:p>
            <a:pPr lvl="2">
              <a:buFontTx/>
              <a:buNone/>
            </a:pPr>
            <a:r>
              <a:rPr lang="en-US" altLang="en-US" sz="1600" b="1">
                <a:latin typeface="Eurostile" pitchFamily="96" charset="0"/>
              </a:rPr>
              <a:t>   Cluttered Office/family room                                 Easy paint transformation</a:t>
            </a:r>
          </a:p>
          <a:p>
            <a:pPr lvl="2">
              <a:buFontTx/>
              <a:buNone/>
            </a:pPr>
            <a:r>
              <a:rPr lang="en-US" altLang="en-US" sz="1600" b="1">
                <a:latin typeface="Eurostile" pitchFamily="96" charset="0"/>
              </a:rPr>
              <a:t>    What is the room’s use?                                       Now we see a family room</a:t>
            </a:r>
            <a:endParaRPr lang="en-US" altLang="en-US" sz="2000"/>
          </a:p>
        </p:txBody>
      </p:sp>
      <p:sp>
        <p:nvSpPr>
          <p:cNvPr id="15369" name="Rectangle 9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en-US" altLang="en-US" sz="2400"/>
          </a:p>
        </p:txBody>
      </p:sp>
      <p:sp>
        <p:nvSpPr>
          <p:cNvPr id="15370" name="Rectangle 10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endParaRPr lang="en-US" altLang="en-US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500">
                <a:latin typeface="Copperplate" pitchFamily="96" charset="0"/>
              </a:rPr>
              <a:t>Your Company</a:t>
            </a:r>
            <a:br>
              <a:rPr lang="en-US" altLang="en-US" sz="2500">
                <a:latin typeface="Copperplate" pitchFamily="96" charset="0"/>
              </a:rPr>
            </a:br>
            <a:r>
              <a:rPr lang="en-US" altLang="en-US" sz="1200">
                <a:latin typeface="Copperplate" pitchFamily="96" charset="0"/>
              </a:rPr>
              <a:t>HSR Certified Professional Home Stager &amp; Redesigner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sz="half" idx="3"/>
          </p:nvPr>
        </p:nvSpPr>
        <p:spPr>
          <a:xfrm>
            <a:off x="381000" y="3810000"/>
            <a:ext cx="8229600" cy="1981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/>
              <a:t>             </a:t>
            </a:r>
            <a:r>
              <a:rPr lang="en-US" altLang="en-US" sz="2800">
                <a:latin typeface="Eurostile" pitchFamily="96" charset="0"/>
              </a:rPr>
              <a:t>‘Before’                                   ‘After’</a:t>
            </a:r>
          </a:p>
          <a:p>
            <a:pPr>
              <a:buFontTx/>
              <a:buNone/>
            </a:pPr>
            <a:endParaRPr lang="en-US" altLang="en-US" sz="1800">
              <a:latin typeface="Eurostile" pitchFamily="96" charset="0"/>
            </a:endParaRPr>
          </a:p>
          <a:p>
            <a:pPr>
              <a:buFontTx/>
              <a:buNone/>
            </a:pPr>
            <a:r>
              <a:rPr lang="en-US" altLang="en-US" sz="1800">
                <a:latin typeface="Eurostile" pitchFamily="96" charset="0"/>
              </a:rPr>
              <a:t>                Vacant disaster area                           What a difference staging makes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4322763" y="3144838"/>
            <a:ext cx="184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26636" name="Rectangle 12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en-US" altLang="en-US" sz="2400"/>
          </a:p>
        </p:txBody>
      </p:sp>
      <p:sp>
        <p:nvSpPr>
          <p:cNvPr id="26637" name="Rectangle 13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endParaRPr lang="en-US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1287</TotalTime>
  <Words>830</Words>
  <Application>Microsoft Office PowerPoint</Application>
  <PresentationFormat>On-screen Show (4:3)</PresentationFormat>
  <Paragraphs>162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Parisian BT</vt:lpstr>
      <vt:lpstr>Tahoma</vt:lpstr>
      <vt:lpstr>Copperplate</vt:lpstr>
      <vt:lpstr>Copperplate Gothic Bold</vt:lpstr>
      <vt:lpstr>Copperplate Gothic Light</vt:lpstr>
      <vt:lpstr>Eurostile</vt:lpstr>
      <vt:lpstr>Euphemia UCAS Italic</vt:lpstr>
      <vt:lpstr>Default Design</vt:lpstr>
      <vt:lpstr>Your Company HSR Certified Professional Home Stager &amp; Redesigner</vt:lpstr>
      <vt:lpstr> Your Company HSR Certified Professional Home Stager &amp; Redesigner</vt:lpstr>
      <vt:lpstr>Your Company HSR Certified Professional Home Stager &amp; Redesigner</vt:lpstr>
      <vt:lpstr>Your Company HSR Certified Professional Home Stager &amp; Redesigner</vt:lpstr>
      <vt:lpstr>Your Company HSR Certified Professional Home Stager &amp; Redesigner</vt:lpstr>
      <vt:lpstr>Your Company HSR Certified Professional Home Stager &amp; Redesigner</vt:lpstr>
      <vt:lpstr>Your Company HSR Certified Professional Home Stager &amp; Redesigner</vt:lpstr>
      <vt:lpstr>Your Company HSR Certified Professional Home Stager &amp; Redesigner</vt:lpstr>
      <vt:lpstr>Your Company HSR Certified Professional Home Stager &amp; Redesigner</vt:lpstr>
      <vt:lpstr>Your Company HSR Certified Professional Home Stager &amp; Redesigner</vt:lpstr>
      <vt:lpstr> Your Company HSR Certified Professional Home Stager &amp; Redesigner</vt:lpstr>
      <vt:lpstr>Your Company HSR Certified Professional Home Stager &amp; Redesigner</vt:lpstr>
      <vt:lpstr>Your Company HSR Certified Professional Home Stager &amp; Redesigner</vt:lpstr>
      <vt:lpstr>Your Company HSR Certified Professional Home Stager &amp; Redesigner</vt:lpstr>
      <vt:lpstr>Your Company HSR Certified Professional Home Stager &amp; Redesigner</vt:lpstr>
      <vt:lpstr>Your Company HSR Certified Professional Home Stager &amp; Redesigner</vt:lpstr>
      <vt:lpstr>Your Company HSR Certified Professional Home Stager &amp; Redesigner</vt:lpstr>
      <vt:lpstr>Your Company HSR Certified Professional Home Stager &amp; Redesigner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Audra7</dc:creator>
  <cp:lastModifiedBy>Audra7</cp:lastModifiedBy>
  <cp:revision>31</cp:revision>
  <cp:lastPrinted>2007-02-10T06:41:18Z</cp:lastPrinted>
  <dcterms:created xsi:type="dcterms:W3CDTF">2007-02-01T00:46:05Z</dcterms:created>
  <dcterms:modified xsi:type="dcterms:W3CDTF">2016-12-12T20:42:00Z</dcterms:modified>
</cp:coreProperties>
</file>