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66" r:id="rId3"/>
    <p:sldId id="268" r:id="rId4"/>
    <p:sldId id="269" r:id="rId5"/>
    <p:sldId id="265" r:id="rId6"/>
    <p:sldId id="270" r:id="rId7"/>
    <p:sldId id="271" r:id="rId8"/>
    <p:sldId id="264" r:id="rId9"/>
    <p:sldId id="272" r:id="rId10"/>
    <p:sldId id="273" r:id="rId11"/>
    <p:sldId id="263" r:id="rId12"/>
    <p:sldId id="274" r:id="rId13"/>
    <p:sldId id="275" r:id="rId14"/>
    <p:sldId id="262" r:id="rId15"/>
    <p:sldId id="276" r:id="rId16"/>
    <p:sldId id="277" r:id="rId17"/>
    <p:sldId id="261" r:id="rId18"/>
    <p:sldId id="278" r:id="rId19"/>
    <p:sldId id="279" r:id="rId20"/>
    <p:sldId id="260" r:id="rId21"/>
    <p:sldId id="280" r:id="rId22"/>
    <p:sldId id="281" r:id="rId23"/>
    <p:sldId id="259" r:id="rId24"/>
    <p:sldId id="282" r:id="rId25"/>
    <p:sldId id="283" r:id="rId26"/>
    <p:sldId id="258" r:id="rId27"/>
    <p:sldId id="288" r:id="rId28"/>
    <p:sldId id="289" r:id="rId29"/>
    <p:sldId id="257" r:id="rId30"/>
    <p:sldId id="284" r:id="rId31"/>
    <p:sldId id="285" r:id="rId32"/>
    <p:sldId id="290" r:id="rId33"/>
    <p:sldId id="267" r:id="rId34"/>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9896F"/>
    <a:srgbClr val="5B77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5" autoAdjust="0"/>
    <p:restoredTop sz="60123" autoAdjust="0"/>
  </p:normalViewPr>
  <p:slideViewPr>
    <p:cSldViewPr>
      <p:cViewPr varScale="1">
        <p:scale>
          <a:sx n="54" d="100"/>
          <a:sy n="54" d="100"/>
        </p:scale>
        <p:origin x="-2304" y="-78"/>
      </p:cViewPr>
      <p:guideLst>
        <p:guide orient="horz" pos="2160"/>
        <p:guide pos="2880"/>
      </p:guideLst>
    </p:cSldViewPr>
  </p:slideViewPr>
  <p:outlineViewPr>
    <p:cViewPr>
      <p:scale>
        <a:sx n="33" d="100"/>
        <a:sy n="33" d="100"/>
      </p:scale>
      <p:origin x="264" y="51173"/>
    </p:cViewPr>
  </p:outlineViewPr>
  <p:notesTextViewPr>
    <p:cViewPr>
      <p:scale>
        <a:sx n="125" d="100"/>
        <a:sy n="125" d="100"/>
      </p:scale>
      <p:origin x="0" y="0"/>
    </p:cViewPr>
  </p:notesTextViewPr>
  <p:sorterViewPr>
    <p:cViewPr>
      <p:scale>
        <a:sx n="66" d="100"/>
        <a:sy n="66" d="100"/>
      </p:scale>
      <p:origin x="0" y="0"/>
    </p:cViewPr>
  </p:sorterViewPr>
  <p:notesViewPr>
    <p:cSldViewPr>
      <p:cViewPr varScale="1">
        <p:scale>
          <a:sx n="55" d="100"/>
          <a:sy n="55" d="100"/>
        </p:scale>
        <p:origin x="-3211" y="-8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B8C43D8-DF09-40E7-9919-21EE36778BAD}" type="datetimeFigureOut">
              <a:rPr lang="en-US"/>
              <a:pPr>
                <a:defRPr/>
              </a:pPr>
              <a:t>12/12/2016</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7474605-B1E2-48A8-9B94-11AC84CF26E4}" type="slidenum">
              <a:rPr lang="en-US"/>
              <a:pPr>
                <a:defRPr/>
              </a:pPr>
              <a:t>‹#›</a:t>
            </a:fld>
            <a:endParaRPr lang="en-US"/>
          </a:p>
        </p:txBody>
      </p:sp>
    </p:spTree>
    <p:extLst>
      <p:ext uri="{BB962C8B-B14F-4D97-AF65-F5344CB8AC3E}">
        <p14:creationId xmlns:p14="http://schemas.microsoft.com/office/powerpoint/2010/main" val="41600682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687909A6-BFD3-43BB-B87A-89C1F01DC428}" type="datetimeFigureOut">
              <a:rPr lang="en-US"/>
              <a:pPr>
                <a:defRPr/>
              </a:pPr>
              <a:t>12/12/2016</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defRPr>
            </a:lvl1pPr>
          </a:lstStyle>
          <a:p>
            <a:pPr>
              <a:defRPr/>
            </a:pPr>
            <a:fld id="{8911748F-841A-4AB0-93C3-C47F69C53DC2}" type="slidenum">
              <a:rPr lang="en-US"/>
              <a:pPr>
                <a:defRPr/>
              </a:pPr>
              <a:t>‹#›</a:t>
            </a:fld>
            <a:endParaRPr lang="en-US" dirty="0"/>
          </a:p>
        </p:txBody>
      </p:sp>
    </p:spTree>
    <p:extLst>
      <p:ext uri="{BB962C8B-B14F-4D97-AF65-F5344CB8AC3E}">
        <p14:creationId xmlns:p14="http://schemas.microsoft.com/office/powerpoint/2010/main" val="3852410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300" dirty="0" smtClean="0"/>
              <a:t>Hello and thanks for coming to the meeting of XXXXXXXXXXXXXX. My name is XXXXXXXXXXXXXXX, and I've been asked to speak today about Home Staging and my company, XXXXXXXXXX. I am an HSR certified professional home stager and </a:t>
            </a:r>
            <a:r>
              <a:rPr lang="en-US" altLang="en-US" sz="1300" dirty="0" err="1" smtClean="0"/>
              <a:t>redesigner</a:t>
            </a:r>
            <a:r>
              <a:rPr lang="en-US" altLang="en-US" sz="1300" dirty="0" smtClean="0"/>
              <a:t>. </a:t>
            </a:r>
          </a:p>
          <a:p>
            <a:pPr eaLnBrk="1" hangingPunct="1">
              <a:spcBef>
                <a:spcPct val="0"/>
              </a:spcBef>
            </a:pPr>
            <a:endParaRPr lang="en-US" altLang="en-US" sz="1300" dirty="0" smtClean="0"/>
          </a:p>
          <a:p>
            <a:pPr eaLnBrk="1" hangingPunct="1">
              <a:spcBef>
                <a:spcPct val="0"/>
              </a:spcBef>
            </a:pPr>
            <a:r>
              <a:rPr lang="en-US" altLang="en-US" sz="1300" smtClean="0"/>
              <a:t>Home staging is a combination of using proven staging techniques and home renovations combined with artistic flair. </a:t>
            </a:r>
            <a:r>
              <a:rPr lang="en-US" altLang="en-US" sz="1300" dirty="0" smtClean="0"/>
              <a:t>Our responsibility as home stagers is to make the home attractive, welcoming, and ultimately more marketable. </a:t>
            </a: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1C4DC5-D306-4F4D-98D7-4A2119FF2E0F}" type="slidenum">
              <a:rPr lang="en-US"/>
              <a:pPr fontAlgn="base">
                <a:spcBef>
                  <a:spcPct val="0"/>
                </a:spcBef>
                <a:spcAft>
                  <a:spcPct val="0"/>
                </a:spcAft>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C62CD9-EEBB-4707-A679-A926856573E0}" type="slidenum">
              <a:rPr lang="en-US"/>
              <a:pPr fontAlgn="base">
                <a:spcBef>
                  <a:spcPct val="0"/>
                </a:spcBef>
                <a:spcAft>
                  <a:spcPct val="0"/>
                </a:spcAft>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You have to have a strong client relationship that gets you through the entire escrow process.  Home staging is a form of constructive criticism that sometimes addresses hard issues like smell and cleanliness, issues that you, as their agent should not have to touch.  A professional home stager is trained in wording and handling these issues with delicacy yet persuasiveness. In fact, my process is built around helping your client disassociate from their home, so that they can do the constructive criticism and see their home through buyers eyes. Your clients EXPECT me to instruct them on these issues but are not completely comfortable with you as their Realtor doing this. </a:t>
            </a:r>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E59FB06-EEAD-44EC-B746-B4A2B9249F57}" type="slidenum">
              <a:rPr lang="en-US"/>
              <a:pPr fontAlgn="base">
                <a:spcBef>
                  <a:spcPct val="0"/>
                </a:spcBef>
                <a:spcAft>
                  <a:spcPct val="0"/>
                </a:spcAft>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0FFCEFA-CA95-4092-B15A-12F18B77D393}" type="slidenum">
              <a:rPr lang="en-US"/>
              <a:pPr fontAlgn="base">
                <a:spcBef>
                  <a:spcPct val="0"/>
                </a:spcBef>
                <a:spcAft>
                  <a:spcPct val="0"/>
                </a:spcAft>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55A59A-65B2-4EC9-902C-04583954E3D7}" type="slidenum">
              <a:rPr lang="en-US"/>
              <a:pPr fontAlgn="base">
                <a:spcBef>
                  <a:spcPct val="0"/>
                </a:spcBef>
                <a:spcAft>
                  <a:spcPct val="0"/>
                </a:spcAft>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indent="-241300" eaLnBrk="1" hangingPunct="1">
              <a:spcBef>
                <a:spcPct val="0"/>
              </a:spcBef>
            </a:pPr>
            <a:r>
              <a:rPr lang="en-US" altLang="en-US" smtClean="0"/>
              <a:t>When you bring in “experts” who do this for a living it adds to your own credibility.  Would you seem credible if you also appraised and inspected the homes that you sold?  No, it waters down your expertise because people know you can’t be an expert in everything!  When you’re focused on your own field of interest and outsource to professionals it give you added credibility in what you’re good at – selling homes!</a:t>
            </a:r>
          </a:p>
        </p:txBody>
      </p:sp>
      <p:sp>
        <p:nvSpPr>
          <p:cNvPr id="430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EBEA5E-6652-417C-B6C4-578C8254D2FC}" type="slidenum">
              <a:rPr lang="en-US"/>
              <a:pPr fontAlgn="base">
                <a:spcBef>
                  <a:spcPct val="0"/>
                </a:spcBef>
                <a:spcAft>
                  <a:spcPct val="0"/>
                </a:spcAft>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50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3CD33D-D800-4D4F-A9E0-31E812FD342A}" type="slidenum">
              <a:rPr lang="en-US"/>
              <a:pPr fontAlgn="base">
                <a:spcBef>
                  <a:spcPct val="0"/>
                </a:spcBef>
                <a:spcAft>
                  <a:spcPct val="0"/>
                </a:spcAft>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71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5E6785-3DA3-4542-AFF6-8247E57E323A}" type="slidenum">
              <a:rPr lang="en-US"/>
              <a:pPr fontAlgn="base">
                <a:spcBef>
                  <a:spcPct val="0"/>
                </a:spcBef>
                <a:spcAft>
                  <a:spcPct val="0"/>
                </a:spcAft>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indent="-241300" eaLnBrk="1" hangingPunct="1">
              <a:spcBef>
                <a:spcPct val="0"/>
              </a:spcBef>
            </a:pPr>
            <a:r>
              <a:rPr lang="en-US" altLang="en-US" smtClean="0"/>
              <a:t>The money you spend on marketing the home will be twice as effective when you have photos of beautifully staged rooms vs. photos done on the fly. With over 98% of home buyer searching the Internet FIRST, it’s critical that your home marketing photos be outstanding and have impact. I can create an MLS compatible home staging show on your behalf that is gorgeous, descriptive and is set to music.  I will take great photos and pass them to both you and your clients.  I also give you and your clients the before-and-after photos, so you can see the dramatic differences a Staging Day can make!  </a:t>
            </a:r>
          </a:p>
        </p:txBody>
      </p:sp>
      <p:sp>
        <p:nvSpPr>
          <p:cNvPr id="491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18E5502-9F2D-41A8-AB2C-BA4D95E569BF}" type="slidenum">
              <a:rPr lang="en-US"/>
              <a:pPr fontAlgn="base">
                <a:spcBef>
                  <a:spcPct val="0"/>
                </a:spcBef>
                <a:spcAft>
                  <a:spcPct val="0"/>
                </a:spcAft>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12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03DA7FE-63D0-43EA-B729-BBC7D56A6BE0}" type="slidenum">
              <a:rPr lang="en-US"/>
              <a:pPr fontAlgn="base">
                <a:spcBef>
                  <a:spcPct val="0"/>
                </a:spcBef>
                <a:spcAft>
                  <a:spcPct val="0"/>
                </a:spcAft>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32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BC0C0D-E7AD-4043-8DF2-88E1665F7F1F}" type="slidenum">
              <a:rPr lang="en-US"/>
              <a:pPr fontAlgn="base">
                <a:spcBef>
                  <a:spcPct val="0"/>
                </a:spcBef>
                <a:spcAft>
                  <a:spcPct val="0"/>
                </a:spcAft>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I begin the transformation of the property with an initial consultation from which I develop an action plan, which I will email to your client. Many times, I will have a to-do list for your client of items they need to remove, purchase, or fix before I return. During the staging day, your client and I will follow the action plan. At the conclusion of the staging day, I will take photos and create a video photo show that I will give you for your listings.</a:t>
            </a:r>
          </a:p>
          <a:p>
            <a:pPr eaLnBrk="1" hangingPunct="1">
              <a:spcBef>
                <a:spcPct val="0"/>
              </a:spcBef>
            </a:pPr>
            <a:endParaRPr lang="en-US" altLang="en-US" smtClean="0"/>
          </a:p>
          <a:p>
            <a:pPr eaLnBrk="1" hangingPunct="1">
              <a:spcBef>
                <a:spcPct val="0"/>
              </a:spcBef>
            </a:pPr>
            <a:r>
              <a:rPr lang="en-US" altLang="en-US" smtClean="0"/>
              <a:t>I stay on top of the latest style trends and incorporate them into my staging projects. New and exciting accessories help make an older home look updated. </a:t>
            </a:r>
          </a:p>
          <a:p>
            <a:pPr eaLnBrk="1" hangingPunct="1">
              <a:spcBef>
                <a:spcPct val="0"/>
              </a:spcBef>
            </a:pPr>
            <a:endParaRPr lang="en-US" altLang="en-US" smtClean="0"/>
          </a:p>
          <a:p>
            <a:pPr eaLnBrk="1" hangingPunct="1">
              <a:spcBef>
                <a:spcPct val="0"/>
              </a:spcBef>
            </a:pPr>
            <a:r>
              <a:rPr lang="en-US" altLang="en-US" smtClean="0"/>
              <a:t>Incorporating a day of staging and home staging photo show into your listing package usually costs less than keeping it on the market and then making a price reduction. Staging results in the client doing more to make their home desirable which means greater returns and a faster sale.  Why?  Because an HSR Certified home stager is trained to engage the home seller in the staging process while educating them throughout the day on organizing and home showing principles.  During the Staging Day I will use much of what the client already has while bringing in my OWN accessories as compelling visuals as an example of what the client needs to purchase to complete the look.  You get the photos for your outside marketing efforts and your clients get them as examples of what else they can purchase to make their home desirable.  If they do not want to purchase new accessories, I can rent them to the client at a low price. </a:t>
            </a:r>
          </a:p>
          <a:p>
            <a:pPr eaLnBrk="1" hangingPunct="1">
              <a:spcBef>
                <a:spcPct val="0"/>
              </a:spcBef>
            </a:pPr>
            <a:endParaRPr lang="en-US" altLang="en-US" smtClean="0"/>
          </a:p>
          <a:p>
            <a:pPr eaLnBrk="1" hangingPunct="1">
              <a:spcBef>
                <a:spcPct val="0"/>
              </a:spcBef>
            </a:pPr>
            <a:r>
              <a:rPr lang="en-US" altLang="en-US" smtClean="0"/>
              <a:t>We finish the day with a walk-through and give the home seller an Action Plan of additional changes they can make that will result in a higher return on investment.  A day of transformations and expertise, gorgeous photo show and an Action Plan for the NOW engaged home seller. I will show them how to prepare for a showing in less than 20 minutes. This is incredibly motivating to your clients!  All for less than $1000 for a full day if the client is paying for it. If you, the realtor is paying for the staging, I discount the fee by 20%. And will probably net them over 10K in return – less time on market and carrying costs, and as well as a faster sale!</a:t>
            </a:r>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35A06F4-A237-4277-8D9B-11986D598FC5}" type="slidenum">
              <a:rPr lang="en-US"/>
              <a:pPr fontAlgn="base">
                <a:spcBef>
                  <a:spcPct val="0"/>
                </a:spcBef>
                <a:spcAft>
                  <a:spcPct val="0"/>
                </a:spcAft>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indent="-241300" eaLnBrk="1" hangingPunct="1">
              <a:spcBef>
                <a:spcPct val="0"/>
              </a:spcBef>
            </a:pPr>
            <a:r>
              <a:rPr lang="en-US" altLang="en-US" smtClean="0"/>
              <a:t>A faster sale for the best price will have client’s singing your praises!  In a referral-based industry, happy clients mean more listings and the reward of a job well done.  The cost of staging is MUCH less then the first price reduction; so don’t disappoint your clients with that sad alternative. No one wants to hear they need to drop the price of their home.</a:t>
            </a:r>
          </a:p>
        </p:txBody>
      </p:sp>
      <p:sp>
        <p:nvSpPr>
          <p:cNvPr id="552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153A10C-E0A4-4382-BDDF-DBE4847C7896}" type="slidenum">
              <a:rPr lang="en-US"/>
              <a:pPr fontAlgn="base">
                <a:spcBef>
                  <a:spcPct val="0"/>
                </a:spcBef>
                <a:spcAft>
                  <a:spcPct val="0"/>
                </a:spcAft>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73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BAE042-61BF-4F0D-B768-49F7A8818BEA}" type="slidenum">
              <a:rPr lang="en-US"/>
              <a:pPr fontAlgn="base">
                <a:spcBef>
                  <a:spcPct val="0"/>
                </a:spcBef>
                <a:spcAft>
                  <a:spcPct val="0"/>
                </a:spcAft>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93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332B916-8E7A-4E6B-85B5-4B6DCF22C867}" type="slidenum">
              <a:rPr lang="en-US"/>
              <a:pPr fontAlgn="base">
                <a:spcBef>
                  <a:spcPct val="0"/>
                </a:spcBef>
                <a:spcAft>
                  <a:spcPct val="0"/>
                </a:spcAft>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241653" indent="-241653" defTabSz="966612" eaLnBrk="1" fontAlgn="auto" hangingPunct="1">
              <a:spcBef>
                <a:spcPts val="0"/>
              </a:spcBef>
              <a:spcAft>
                <a:spcPts val="0"/>
              </a:spcAft>
              <a:defRPr/>
            </a:pPr>
            <a:r>
              <a:rPr lang="en-US" dirty="0" smtClean="0"/>
              <a:t>Home staging is not rocket science but pure economics.  When you improve upon a product, you increase the demand thus raise the price.  </a:t>
            </a:r>
          </a:p>
          <a:p>
            <a:pPr marL="241653" indent="-241653" defTabSz="966612" eaLnBrk="1" fontAlgn="auto" hangingPunct="1">
              <a:spcBef>
                <a:spcPts val="0"/>
              </a:spcBef>
              <a:spcAft>
                <a:spcPts val="0"/>
              </a:spcAft>
              <a:defRPr/>
            </a:pPr>
            <a:r>
              <a:rPr lang="en-US" dirty="0" smtClean="0"/>
              <a:t>Several statistics consistently show that staging has an impact on price and demand.  </a:t>
            </a:r>
          </a:p>
          <a:p>
            <a:pPr marL="241653" indent="-241653" defTabSz="966612" eaLnBrk="1" fontAlgn="auto" hangingPunct="1">
              <a:spcBef>
                <a:spcPts val="0"/>
              </a:spcBef>
              <a:spcAft>
                <a:spcPts val="0"/>
              </a:spcAft>
              <a:defRPr/>
            </a:pPr>
            <a:endParaRPr lang="en-US" dirty="0" smtClean="0"/>
          </a:p>
          <a:p>
            <a:pPr indent="-241653" defTabSz="966612" eaLnBrk="1" fontAlgn="auto" hangingPunct="1">
              <a:spcBef>
                <a:spcPts val="0"/>
              </a:spcBef>
              <a:spcAft>
                <a:spcPts val="0"/>
              </a:spcAft>
              <a:defRPr/>
            </a:pPr>
            <a:r>
              <a:rPr lang="en-US" dirty="0" smtClean="0"/>
              <a:t>The staging process addresses maintenance issues that could keep a buyer from purchasing. Buyers often do not have the funds to purchase a home and pay more money to address repairs, painting, etc. Buyers realize and appreciate the benefits of purchasing a professionally staged property. </a:t>
            </a:r>
            <a:r>
              <a:rPr lang="en-US" dirty="0" smtClean="0">
                <a:solidFill>
                  <a:srgbClr val="FF0000"/>
                </a:solidFill>
              </a:rPr>
              <a:t>A better price for the home will result in better commissions for you.</a:t>
            </a:r>
            <a:endParaRPr lang="en-US" dirty="0">
              <a:solidFill>
                <a:srgbClr val="FF0000"/>
              </a:solidFill>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DF2726A-0481-464C-B73E-DB7AF029104D}" type="slidenum">
              <a:rPr lang="en-US"/>
              <a:pPr fontAlgn="base">
                <a:spcBef>
                  <a:spcPct val="0"/>
                </a:spcBef>
                <a:spcAft>
                  <a:spcPct val="0"/>
                </a:spcAft>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34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05F7B2-2356-42C0-BCF5-80913ECBBF80}" type="slidenum">
              <a:rPr lang="en-US"/>
              <a:pPr fontAlgn="base">
                <a:spcBef>
                  <a:spcPct val="0"/>
                </a:spcBef>
                <a:spcAft>
                  <a:spcPct val="0"/>
                </a:spcAft>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55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CA4EBF-51A1-4F74-9B17-CF510710A600}" type="slidenum">
              <a:rPr lang="en-US"/>
              <a:pPr fontAlgn="base">
                <a:spcBef>
                  <a:spcPct val="0"/>
                </a:spcBef>
                <a:spcAft>
                  <a:spcPct val="0"/>
                </a:spcAft>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65200" eaLnBrk="1" hangingPunct="1">
              <a:spcBef>
                <a:spcPct val="0"/>
              </a:spcBef>
            </a:pPr>
            <a:r>
              <a:rPr lang="en-US" altLang="en-US" smtClean="0"/>
              <a:t>Home staging specifically markets each room in the home to a potential homebuyers emotions, which results in offers.  Statistically, </a:t>
            </a:r>
            <a:r>
              <a:rPr lang="en-US" altLang="en-US" b="1" smtClean="0"/>
              <a:t>professionally</a:t>
            </a:r>
            <a:r>
              <a:rPr lang="en-US" altLang="en-US" smtClean="0"/>
              <a:t> staged homes sell 67% faster then homes that have not been professionally staged.  Buyers want a home that is turnkey ready; home staging gives them what they’re looking for.  Look at the MLS photos and you can ALWAYS tell a home that has been professionally staged vs. not.</a:t>
            </a:r>
          </a:p>
          <a:p>
            <a:pPr defTabSz="965200" eaLnBrk="1" hangingPunct="1">
              <a:spcBef>
                <a:spcPct val="0"/>
              </a:spcBef>
            </a:pPr>
            <a:endParaRPr lang="en-US" altLang="en-US" smtClean="0"/>
          </a:p>
        </p:txBody>
      </p:sp>
      <p:sp>
        <p:nvSpPr>
          <p:cNvPr id="675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0D150E-D5E7-489F-A7E4-A6ED75A940B3}" type="slidenum">
              <a:rPr lang="en-US"/>
              <a:pPr fontAlgn="base">
                <a:spcBef>
                  <a:spcPct val="0"/>
                </a:spcBef>
                <a:spcAft>
                  <a:spcPct val="0"/>
                </a:spcAft>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The Real Estate Staging Association studied 97 homes previously on the market on average 181 days before the homeowners gave up trying to sell and called in a professional home stager. Those same homes were staged, relisted and sold on average in 60 days after staging. </a:t>
            </a:r>
            <a:r>
              <a:rPr lang="en-US" altLang="en-US" b="1" smtClean="0"/>
              <a:t>This is 67% less time on market.</a:t>
            </a:r>
          </a:p>
        </p:txBody>
      </p:sp>
      <p:sp>
        <p:nvSpPr>
          <p:cNvPr id="696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7B3E029-0095-4DD3-BD5E-FB4F761E7E47}" type="slidenum">
              <a:rPr lang="en-US"/>
              <a:pPr fontAlgn="base">
                <a:spcBef>
                  <a:spcPct val="0"/>
                </a:spcBef>
                <a:spcAft>
                  <a:spcPct val="0"/>
                </a:spcAft>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RESA also studied 184 homes that were staged before they went on the market and sold in 35 days on average after staging. When a homeowner invests in staging before listing, they </a:t>
            </a:r>
            <a:r>
              <a:rPr lang="en-US" altLang="en-US" b="1" smtClean="0"/>
              <a:t>sell 85% faster than if they didn’t stage.</a:t>
            </a:r>
          </a:p>
        </p:txBody>
      </p:sp>
      <p:sp>
        <p:nvSpPr>
          <p:cNvPr id="716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2F4E46-A70D-47D7-A3EE-664BD6BF3759}" type="slidenum">
              <a:rPr lang="en-US"/>
              <a:pPr fontAlgn="base">
                <a:spcBef>
                  <a:spcPct val="0"/>
                </a:spcBef>
                <a:spcAft>
                  <a:spcPct val="0"/>
                </a:spcAft>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65200" eaLnBrk="1" hangingPunct="1">
              <a:spcBef>
                <a:spcPct val="0"/>
              </a:spcBef>
            </a:pPr>
            <a:r>
              <a:rPr lang="en-US" altLang="en-US" smtClean="0"/>
              <a:t>Incorporating a Staging Day in your listing package gives you a HUGE competitive difference to the average real estate agent! Imagine holding an open house in the home you’ve had professionally staged and letting potential buyers who walk through the home know you hire a staging professional as part of your listing package.  Buyers recognize a home that has been beautifully prepared to sell and will want the same for their own home!  </a:t>
            </a:r>
          </a:p>
          <a:p>
            <a:pPr defTabSz="965200" eaLnBrk="1" hangingPunct="1">
              <a:spcBef>
                <a:spcPct val="0"/>
              </a:spcBef>
            </a:pPr>
            <a:endParaRPr lang="en-US" altLang="en-US" smtClean="0"/>
          </a:p>
          <a:p>
            <a:pPr defTabSz="965200" eaLnBrk="1" hangingPunct="1">
              <a:spcBef>
                <a:spcPct val="0"/>
              </a:spcBef>
            </a:pPr>
            <a:r>
              <a:rPr lang="en-US" altLang="en-US" smtClean="0"/>
              <a:t>Many times home sellers contact me BEFORE getting an agent, so the Realtor Partnership is reciprocal.  </a:t>
            </a:r>
          </a:p>
          <a:p>
            <a:pPr defTabSz="965200" eaLnBrk="1" hangingPunct="1">
              <a:spcBef>
                <a:spcPct val="0"/>
              </a:spcBef>
            </a:pPr>
            <a:endParaRPr lang="en-US" altLang="en-US" sz="1300" smtClean="0"/>
          </a:p>
          <a:p>
            <a:pPr defTabSz="965200" eaLnBrk="1" hangingPunct="1">
              <a:spcBef>
                <a:spcPct val="0"/>
              </a:spcBef>
            </a:pPr>
            <a:r>
              <a:rPr lang="en-US" altLang="en-US" sz="1300" smtClean="0"/>
              <a:t> </a:t>
            </a:r>
          </a:p>
        </p:txBody>
      </p:sp>
      <p:sp>
        <p:nvSpPr>
          <p:cNvPr id="737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41AD9E6-1086-47FE-905A-746013950878}" type="slidenum">
              <a:rPr lang="en-US"/>
              <a:pPr fontAlgn="base">
                <a:spcBef>
                  <a:spcPct val="0"/>
                </a:spcBef>
                <a:spcAft>
                  <a:spcPct val="0"/>
                </a:spcAft>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B7E8167-A25D-43C3-AAA3-7D0830ECB96D}" type="slidenum">
              <a:rPr lang="en-US"/>
              <a:pPr fontAlgn="base">
                <a:spcBef>
                  <a:spcPct val="0"/>
                </a:spcBef>
                <a:spcAft>
                  <a:spcPct val="0"/>
                </a:spcAft>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57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76A77D0-A35B-45AD-8D26-9610D1A150CE}" type="slidenum">
              <a:rPr lang="en-US"/>
              <a:pPr fontAlgn="base">
                <a:spcBef>
                  <a:spcPct val="0"/>
                </a:spcBef>
                <a:spcAft>
                  <a:spcPct val="0"/>
                </a:spcAft>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78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3D02EB-5B41-4F90-8909-DE23C2D2EAE3}" type="slidenum">
              <a:rPr lang="en-US"/>
              <a:pPr fontAlgn="base">
                <a:spcBef>
                  <a:spcPct val="0"/>
                </a:spcBef>
                <a:spcAft>
                  <a:spcPct val="0"/>
                </a:spcAft>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98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D9ACFC4-6659-4BA5-9120-63BD3C216CD1}" type="slidenum">
              <a:rPr lang="en-US"/>
              <a:pPr fontAlgn="base">
                <a:spcBef>
                  <a:spcPct val="0"/>
                </a:spcBef>
                <a:spcAft>
                  <a:spcPct val="0"/>
                </a:spcAft>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819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79DFB3-8418-4A4A-B42D-DFEF5DC682E1}" type="slidenum">
              <a:rPr lang="en-US"/>
              <a:pPr fontAlgn="base">
                <a:spcBef>
                  <a:spcPct val="0"/>
                </a:spcBef>
                <a:spcAft>
                  <a:spcPct val="0"/>
                </a:spcAft>
                <a:defRPr/>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8FB889-1874-42AD-BF03-EC3F4579C0DE}" type="slidenum">
              <a:rPr lang="en-US"/>
              <a:pPr fontAlgn="base">
                <a:spcBef>
                  <a:spcPct val="0"/>
                </a:spcBef>
                <a:spcAft>
                  <a:spcPct val="0"/>
                </a:spcAft>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After reviewing the comparables, you may desire a certain dollar amount for the home but know that unless some changes are made, the client won’t get it.  By paying for the home Staging Day, you are controlling more of the outcome of the sale.  According to a CSP (Customer Services Profile) survey of 218 real estate professionals, 98% believed it was necessary to hire a professional home stager but only 20% actually have done it. </a:t>
            </a:r>
          </a:p>
          <a:p>
            <a:pPr eaLnBrk="1" hangingPunct="1">
              <a:spcBef>
                <a:spcPct val="0"/>
              </a:spcBef>
            </a:pPr>
            <a:endParaRPr lang="en-US" altLang="en-US" smtClean="0"/>
          </a:p>
          <a:p>
            <a:pPr eaLnBrk="1" hangingPunct="1">
              <a:spcBef>
                <a:spcPct val="0"/>
              </a:spcBef>
            </a:pPr>
            <a:r>
              <a:rPr lang="en-US" altLang="en-US" smtClean="0"/>
              <a:t>You may feel that you are not in a position to pay for the staging day as part of your marketing plan. Don’t rely on home sellers to find a stager, start the process yourself. Hire a stager for the initial consultation and let the stager explain the benefits to your client.</a:t>
            </a:r>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A577C4-9FC8-4EFA-B40C-474160079323}" type="slidenum">
              <a:rPr lang="en-US"/>
              <a:pPr fontAlgn="base">
                <a:spcBef>
                  <a:spcPct val="0"/>
                </a:spcBef>
                <a:spcAft>
                  <a:spcPct val="0"/>
                </a:spcAft>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3E61BBF-3BED-44A7-9B74-6FFAA3884911}" type="slidenum">
              <a:rPr lang="en-US"/>
              <a:pPr fontAlgn="base">
                <a:spcBef>
                  <a:spcPct val="0"/>
                </a:spcBef>
                <a:spcAft>
                  <a:spcPct val="0"/>
                </a:spcAft>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6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0FFE814-5949-4959-81ED-6DEC12888D9E}" type="slidenum">
              <a:rPr lang="en-US"/>
              <a:pPr fontAlgn="base">
                <a:spcBef>
                  <a:spcPct val="0"/>
                </a:spcBef>
                <a:spcAft>
                  <a:spcPct val="0"/>
                </a:spcAft>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According the National Association of Realtors, Realtors are more likely to take their clients to homes that have been professionally staged rather than not.  When you have a reputation for listing move-in ready homes, agents will want to show them!  In a cyclical industry it helps to have a reputation for quality listings.</a:t>
            </a:r>
          </a:p>
        </p:txBody>
      </p:sp>
      <p:sp>
        <p:nvSpPr>
          <p:cNvPr id="307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4A2D6F-DF88-41A2-9799-7B8BD3A9A8F8}" type="slidenum">
              <a:rPr lang="en-US"/>
              <a:pPr fontAlgn="base">
                <a:spcBef>
                  <a:spcPct val="0"/>
                </a:spcBef>
                <a:spcAft>
                  <a:spcPct val="0"/>
                </a:spcAft>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A34D8FE-F607-42A5-B20A-F0D034395B2D}" type="slidenum">
              <a:rPr lang="en-US"/>
              <a:pPr fontAlgn="base">
                <a:spcBef>
                  <a:spcPct val="0"/>
                </a:spcBef>
                <a:spcAft>
                  <a:spcPct val="0"/>
                </a:spcAft>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6"/>
          <p:cNvSpPr/>
          <p:nvPr userDrawn="1"/>
        </p:nvSpPr>
        <p:spPr>
          <a:xfrm>
            <a:off x="0" y="0"/>
            <a:ext cx="9144000" cy="6858000"/>
          </a:xfrm>
          <a:prstGeom prst="rect">
            <a:avLst/>
          </a:prstGeom>
          <a:gradFill flip="none" rotWithShape="1">
            <a:gsLst>
              <a:gs pos="58000">
                <a:schemeClr val="tx2">
                  <a:lumMod val="40000"/>
                  <a:lumOff val="60000"/>
                </a:schemeClr>
              </a:gs>
              <a:gs pos="85000">
                <a:schemeClr val="accent1">
                  <a:lumMod val="20000"/>
                  <a:lumOff val="80000"/>
                </a:schemeClr>
              </a:gs>
            </a:gsLst>
            <a:lin ang="5400000" scaled="0"/>
            <a:tileRect/>
          </a:gradFill>
          <a:ln w="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ounded Rectangle 7"/>
          <p:cNvSpPr/>
          <p:nvPr userDrawn="1"/>
        </p:nvSpPr>
        <p:spPr>
          <a:xfrm>
            <a:off x="762000" y="762000"/>
            <a:ext cx="7467600" cy="2743200"/>
          </a:xfrm>
          <a:prstGeom prst="roundRect">
            <a:avLst/>
          </a:prstGeom>
          <a:gradFill>
            <a:gsLst>
              <a:gs pos="36000">
                <a:schemeClr val="bg1"/>
              </a:gs>
              <a:gs pos="97000">
                <a:schemeClr val="accent1">
                  <a:lumMod val="20000"/>
                  <a:lumOff val="80000"/>
                </a:schemeClr>
              </a:gs>
            </a:gsLst>
            <a:lin ang="5400000" scaled="0"/>
          </a:gradFill>
          <a:ln w="0"/>
          <a:effectLst>
            <a:outerShdw blurRad="3429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userDrawn="1"/>
        </p:nvSpPr>
        <p:spPr>
          <a:xfrm>
            <a:off x="1295400" y="838200"/>
            <a:ext cx="6483313" cy="2585323"/>
          </a:xfrm>
          <a:prstGeom prst="rect">
            <a:avLst/>
          </a:prstGeom>
          <a:noFill/>
        </p:spPr>
        <p:txBody>
          <a:bodyPr wrap="none">
            <a:spAutoFit/>
            <a:scene3d>
              <a:camera prst="orthographicFront"/>
              <a:lightRig rig="soft" dir="t">
                <a:rot lat="0" lon="0" rev="10800000"/>
              </a:lightRig>
            </a:scene3d>
            <a:sp3d>
              <a:bevelT w="27940" h="12700"/>
              <a:contourClr>
                <a:srgbClr val="DDDDDD"/>
              </a:contourClr>
            </a:sp3d>
          </a:bodyPr>
          <a:lstStyle/>
          <a:p>
            <a:pPr algn="ctr" fontAlgn="auto">
              <a:spcBef>
                <a:spcPts val="0"/>
              </a:spcBef>
              <a:spcAft>
                <a:spcPts val="0"/>
              </a:spcAft>
              <a:defRPr/>
            </a:pPr>
            <a:r>
              <a:rPr lang="en-US" sz="5400" b="1" spc="150" dirty="0">
                <a:ln w="11430"/>
                <a:solidFill>
                  <a:srgbClr val="49896F"/>
                </a:solidFill>
                <a:effectLst>
                  <a:outerShdw blurRad="50800" dist="38100" dir="2700000" algn="tl" rotWithShape="0">
                    <a:prstClr val="black">
                      <a:alpha val="40000"/>
                    </a:prstClr>
                  </a:outerShdw>
                </a:effectLst>
                <a:latin typeface="+mn-lt"/>
              </a:rPr>
              <a:t>Top Ten Reasons to</a:t>
            </a:r>
          </a:p>
          <a:p>
            <a:pPr algn="ctr" fontAlgn="auto">
              <a:spcBef>
                <a:spcPts val="0"/>
              </a:spcBef>
              <a:spcAft>
                <a:spcPts val="0"/>
              </a:spcAft>
              <a:defRPr/>
            </a:pPr>
            <a:r>
              <a:rPr lang="en-US" sz="5400" b="1" spc="150" dirty="0">
                <a:ln w="11430"/>
                <a:solidFill>
                  <a:srgbClr val="49896F"/>
                </a:solidFill>
                <a:effectLst>
                  <a:outerShdw blurRad="50800" dist="38100" dir="2700000" algn="tl" rotWithShape="0">
                    <a:prstClr val="black">
                      <a:alpha val="40000"/>
                    </a:prstClr>
                  </a:outerShdw>
                </a:effectLst>
                <a:latin typeface="+mn-lt"/>
              </a:rPr>
              <a:t>Professionally Stage </a:t>
            </a:r>
          </a:p>
          <a:p>
            <a:pPr algn="ctr" fontAlgn="auto">
              <a:spcBef>
                <a:spcPts val="0"/>
              </a:spcBef>
              <a:spcAft>
                <a:spcPts val="0"/>
              </a:spcAft>
              <a:defRPr/>
            </a:pPr>
            <a:r>
              <a:rPr lang="en-US" sz="5400" b="1" spc="150" dirty="0">
                <a:ln w="11430"/>
                <a:solidFill>
                  <a:srgbClr val="49896F"/>
                </a:solidFill>
                <a:effectLst>
                  <a:outerShdw blurRad="50800" dist="38100" dir="2700000" algn="tl" rotWithShape="0">
                    <a:prstClr val="black">
                      <a:alpha val="40000"/>
                    </a:prstClr>
                  </a:outerShdw>
                </a:effectLst>
                <a:latin typeface="+mn-lt"/>
              </a:rPr>
              <a:t>Your Listings</a:t>
            </a:r>
          </a:p>
        </p:txBody>
      </p:sp>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754915095"/>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43947831-A61D-4F4F-AB51-BB838CBF8187}" type="datetimeFigureOut">
              <a:rPr lang="en-US"/>
              <a:pPr>
                <a:defRPr/>
              </a:pPr>
              <a:t>12/12/2016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6A819751-4ACE-4EE1-BFCB-23241906F992}" type="slidenum">
              <a:rPr lang="en-US"/>
              <a:pPr>
                <a:defRPr/>
              </a:pPr>
              <a:t>‹#›</a:t>
            </a:fld>
            <a:endParaRPr lang="en-US" dirty="0"/>
          </a:p>
        </p:txBody>
      </p:sp>
    </p:spTree>
    <p:extLst>
      <p:ext uri="{BB962C8B-B14F-4D97-AF65-F5344CB8AC3E}">
        <p14:creationId xmlns:p14="http://schemas.microsoft.com/office/powerpoint/2010/main" val="2377116342"/>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DE364B1B-D76C-48EA-B4B8-37DA309680D5}" type="datetimeFigureOut">
              <a:rPr lang="en-US"/>
              <a:pPr>
                <a:defRPr/>
              </a:pPr>
              <a:t>12/12/2016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277FA0D4-6811-4C62-805B-4653662F67F4}" type="slidenum">
              <a:rPr lang="en-US"/>
              <a:pPr>
                <a:defRPr/>
              </a:pPr>
              <a:t>‹#›</a:t>
            </a:fld>
            <a:endParaRPr lang="en-US" dirty="0"/>
          </a:p>
        </p:txBody>
      </p:sp>
    </p:spTree>
    <p:extLst>
      <p:ext uri="{BB962C8B-B14F-4D97-AF65-F5344CB8AC3E}">
        <p14:creationId xmlns:p14="http://schemas.microsoft.com/office/powerpoint/2010/main" val="359046854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1143000"/>
          </a:xfrm>
        </p:spPr>
        <p:txBody>
          <a:bodyPr/>
          <a:lstStyle>
            <a:lvl1pPr algn="l">
              <a:defRPr>
                <a:solidFill>
                  <a:srgbClr val="49896F"/>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3200"/>
            </a:lvl1pPr>
          </a:lstStyle>
          <a:p>
            <a:pPr lvl="0"/>
            <a:r>
              <a:rPr lang="en-US" dirty="0" smtClean="0"/>
              <a:t>Click to edit Master text styles</a:t>
            </a:r>
          </a:p>
        </p:txBody>
      </p:sp>
    </p:spTree>
    <p:extLst>
      <p:ext uri="{BB962C8B-B14F-4D97-AF65-F5344CB8AC3E}">
        <p14:creationId xmlns:p14="http://schemas.microsoft.com/office/powerpoint/2010/main" val="1280998889"/>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AF12ABE2-7A8E-4410-BEB8-3A71742B6D27}" type="datetimeFigureOut">
              <a:rPr lang="en-US"/>
              <a:pPr>
                <a:defRPr/>
              </a:pPr>
              <a:t>12/12/2016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3979EEEE-4770-4B71-AFB2-D64F102D90A2}" type="slidenum">
              <a:rPr lang="en-US"/>
              <a:pPr>
                <a:defRPr/>
              </a:pPr>
              <a:t>‹#›</a:t>
            </a:fld>
            <a:endParaRPr lang="en-US" dirty="0"/>
          </a:p>
        </p:txBody>
      </p:sp>
    </p:spTree>
    <p:extLst>
      <p:ext uri="{BB962C8B-B14F-4D97-AF65-F5344CB8AC3E}">
        <p14:creationId xmlns:p14="http://schemas.microsoft.com/office/powerpoint/2010/main" val="651024055"/>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16B73C38-B444-4ED7-8150-91B298C14229}" type="datetimeFigureOut">
              <a:rPr lang="en-US"/>
              <a:pPr>
                <a:defRPr/>
              </a:pPr>
              <a:t>12/12/2016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33B3E3FD-3ADD-401F-8E03-653AFEB41552}" type="slidenum">
              <a:rPr lang="en-US"/>
              <a:pPr>
                <a:defRPr/>
              </a:pPr>
              <a:t>‹#›</a:t>
            </a:fld>
            <a:endParaRPr lang="en-US" dirty="0"/>
          </a:p>
        </p:txBody>
      </p:sp>
    </p:spTree>
    <p:extLst>
      <p:ext uri="{BB962C8B-B14F-4D97-AF65-F5344CB8AC3E}">
        <p14:creationId xmlns:p14="http://schemas.microsoft.com/office/powerpoint/2010/main" val="3512650615"/>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A40D7A2D-F6E6-4456-94D6-550E59C28896}" type="datetimeFigureOut">
              <a:rPr lang="en-US"/>
              <a:pPr>
                <a:defRPr/>
              </a:pPr>
              <a:t>12/12/2016</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873929ED-47B7-48C2-93A0-BEC398C3BD8C}" type="slidenum">
              <a:rPr lang="en-US"/>
              <a:pPr>
                <a:defRPr/>
              </a:pPr>
              <a:t>‹#›</a:t>
            </a:fld>
            <a:endParaRPr lang="en-US" dirty="0"/>
          </a:p>
        </p:txBody>
      </p:sp>
    </p:spTree>
    <p:extLst>
      <p:ext uri="{BB962C8B-B14F-4D97-AF65-F5344CB8AC3E}">
        <p14:creationId xmlns:p14="http://schemas.microsoft.com/office/powerpoint/2010/main" val="3727307623"/>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14D87377-0D26-4963-8F6C-6395FC7B29D5}" type="datetimeFigureOut">
              <a:rPr lang="en-US"/>
              <a:pPr>
                <a:defRPr/>
              </a:pPr>
              <a:t>12/12/2016</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C9691E75-E05C-4EB2-9FA4-54DE6D1157B5}" type="slidenum">
              <a:rPr lang="en-US"/>
              <a:pPr>
                <a:defRPr/>
              </a:pPr>
              <a:t>‹#›</a:t>
            </a:fld>
            <a:endParaRPr lang="en-US" dirty="0"/>
          </a:p>
        </p:txBody>
      </p:sp>
    </p:spTree>
    <p:extLst>
      <p:ext uri="{BB962C8B-B14F-4D97-AF65-F5344CB8AC3E}">
        <p14:creationId xmlns:p14="http://schemas.microsoft.com/office/powerpoint/2010/main" val="2980454284"/>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CA31AC9A-D27A-40D7-B22E-F2AFCAC23FC0}" type="datetimeFigureOut">
              <a:rPr lang="en-US"/>
              <a:pPr>
                <a:defRPr/>
              </a:pPr>
              <a:t>12/12/2016</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0E16456F-5F6C-4B36-8347-09C1DB28EAB5}" type="slidenum">
              <a:rPr lang="en-US"/>
              <a:pPr>
                <a:defRPr/>
              </a:pPr>
              <a:t>‹#›</a:t>
            </a:fld>
            <a:endParaRPr lang="en-US" dirty="0"/>
          </a:p>
        </p:txBody>
      </p:sp>
    </p:spTree>
    <p:extLst>
      <p:ext uri="{BB962C8B-B14F-4D97-AF65-F5344CB8AC3E}">
        <p14:creationId xmlns:p14="http://schemas.microsoft.com/office/powerpoint/2010/main" val="1793958162"/>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0384809-4E57-40A0-8680-31864CC24A7C}" type="datetimeFigureOut">
              <a:rPr lang="en-US"/>
              <a:pPr>
                <a:defRPr/>
              </a:pPr>
              <a:t>12/12/2016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B28C34B8-D94B-45E3-A6B3-66EB6B57573F}" type="slidenum">
              <a:rPr lang="en-US"/>
              <a:pPr>
                <a:defRPr/>
              </a:pPr>
              <a:t>‹#›</a:t>
            </a:fld>
            <a:endParaRPr lang="en-US" dirty="0"/>
          </a:p>
        </p:txBody>
      </p:sp>
    </p:spTree>
    <p:extLst>
      <p:ext uri="{BB962C8B-B14F-4D97-AF65-F5344CB8AC3E}">
        <p14:creationId xmlns:p14="http://schemas.microsoft.com/office/powerpoint/2010/main" val="988065306"/>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30B3634-1171-4066-A283-EB4F217EC97E}" type="datetimeFigureOut">
              <a:rPr lang="en-US"/>
              <a:pPr>
                <a:defRPr/>
              </a:pPr>
              <a:t>12/12/2016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F87A621A-C16C-4C54-9EFA-AC8DAE6B0393}" type="slidenum">
              <a:rPr lang="en-US"/>
              <a:pPr>
                <a:defRPr/>
              </a:pPr>
              <a:t>‹#›</a:t>
            </a:fld>
            <a:endParaRPr lang="en-US" dirty="0"/>
          </a:p>
        </p:txBody>
      </p:sp>
    </p:spTree>
    <p:extLst>
      <p:ext uri="{BB962C8B-B14F-4D97-AF65-F5344CB8AC3E}">
        <p14:creationId xmlns:p14="http://schemas.microsoft.com/office/powerpoint/2010/main" val="7291751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8EB4E3"/>
            </a:gs>
            <a:gs pos="50000">
              <a:srgbClr val="C6D9F1"/>
            </a:gs>
            <a:gs pos="100000">
              <a:srgbClr val="C6D9F1"/>
            </a:gs>
          </a:gsLst>
          <a:lin ang="5400000"/>
        </a:gradFill>
        <a:effectLst/>
      </p:bgPr>
    </p:bg>
    <p:spTree>
      <p:nvGrpSpPr>
        <p:cNvPr id="1" name=""/>
        <p:cNvGrpSpPr/>
        <p:nvPr/>
      </p:nvGrpSpPr>
      <p:grpSpPr>
        <a:xfrm>
          <a:off x="0" y="0"/>
          <a:ext cx="0" cy="0"/>
          <a:chOff x="0" y="0"/>
          <a:chExt cx="0" cy="0"/>
        </a:xfrm>
      </p:grpSpPr>
      <p:sp>
        <p:nvSpPr>
          <p:cNvPr id="10" name="Rounded Rectangle 9"/>
          <p:cNvSpPr/>
          <p:nvPr userDrawn="1"/>
        </p:nvSpPr>
        <p:spPr>
          <a:xfrm>
            <a:off x="-304800" y="457200"/>
            <a:ext cx="9067800" cy="838200"/>
          </a:xfrm>
          <a:prstGeom prst="roundRect">
            <a:avLst/>
          </a:prstGeom>
          <a:gradFill>
            <a:gsLst>
              <a:gs pos="66000">
                <a:schemeClr val="bg1"/>
              </a:gs>
              <a:gs pos="100000">
                <a:schemeClr val="tx2">
                  <a:lumMod val="20000"/>
                  <a:lumOff val="80000"/>
                </a:schemeClr>
              </a:gs>
            </a:gsLst>
            <a:lin ang="5400000" scaled="0"/>
          </a:grad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1027" name="Text Placeholder 2"/>
          <p:cNvSpPr>
            <a:spLocks noGrp="1"/>
          </p:cNvSpPr>
          <p:nvPr>
            <p:ph type="body" idx="1"/>
          </p:nvPr>
        </p:nvSpPr>
        <p:spPr bwMode="auto">
          <a:xfrm>
            <a:off x="1066800" y="1600200"/>
            <a:ext cx="7620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 name="Rectangle 8"/>
          <p:cNvSpPr/>
          <p:nvPr userDrawn="1"/>
        </p:nvSpPr>
        <p:spPr>
          <a:xfrm>
            <a:off x="228600" y="0"/>
            <a:ext cx="685800" cy="6858000"/>
          </a:xfrm>
          <a:prstGeom prst="rect">
            <a:avLst/>
          </a:prstGeom>
          <a:solidFill>
            <a:srgbClr val="49896F"/>
          </a:solidFill>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Placeholder 1"/>
          <p:cNvSpPr>
            <a:spLocks noGrp="1"/>
          </p:cNvSpPr>
          <p:nvPr>
            <p:ph type="title"/>
          </p:nvPr>
        </p:nvSpPr>
        <p:spPr>
          <a:xfrm>
            <a:off x="228600" y="274638"/>
            <a:ext cx="84582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7" name="TextBox 6"/>
          <p:cNvSpPr txBox="1"/>
          <p:nvPr userDrawn="1"/>
        </p:nvSpPr>
        <p:spPr>
          <a:xfrm>
            <a:off x="5791200" y="6324600"/>
            <a:ext cx="3182938" cy="369888"/>
          </a:xfrm>
          <a:prstGeom prst="rect">
            <a:avLst/>
          </a:prstGeom>
          <a:noFill/>
        </p:spPr>
        <p:txBody>
          <a:bodyPr wrap="none">
            <a:spAutoFit/>
          </a:bodyPr>
          <a:lstStyle/>
          <a:p>
            <a:pPr fontAlgn="auto">
              <a:spcBef>
                <a:spcPts val="0"/>
              </a:spcBef>
              <a:spcAft>
                <a:spcPts val="0"/>
              </a:spcAft>
              <a:defRPr/>
            </a:pPr>
            <a:r>
              <a:rPr lang="en-US" dirty="0">
                <a:latin typeface="+mn-lt"/>
              </a:rPr>
              <a:t>Insert logo here on Slide Master</a:t>
            </a: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spd="med">
    <p:fade/>
  </p:transition>
  <p:txStyles>
    <p:titleStyle>
      <a:lvl1pPr algn="l" rtl="0" eaLnBrk="0" fontAlgn="base" hangingPunct="0">
        <a:spcBef>
          <a:spcPct val="0"/>
        </a:spcBef>
        <a:spcAft>
          <a:spcPct val="0"/>
        </a:spcAft>
        <a:defRPr sz="4400" b="1" kern="1200">
          <a:ln w="12700">
            <a:noFill/>
            <a:prstDash val="solid"/>
          </a:ln>
          <a:solidFill>
            <a:srgbClr val="49896F"/>
          </a:solidFill>
          <a:effectLst>
            <a:outerShdw blurRad="50800" dist="38100" dir="2700000" algn="tl" rotWithShape="0">
              <a:prstClr val="black">
                <a:alpha val="40000"/>
              </a:prstClr>
            </a:outerShdw>
          </a:effectLst>
          <a:latin typeface="+mj-lt"/>
          <a:ea typeface="+mj-ea"/>
          <a:cs typeface="+mj-cs"/>
        </a:defRPr>
      </a:lvl1pPr>
      <a:lvl2pPr algn="l" rtl="0" eaLnBrk="0" fontAlgn="base" hangingPunct="0">
        <a:spcBef>
          <a:spcPct val="0"/>
        </a:spcBef>
        <a:spcAft>
          <a:spcPct val="0"/>
        </a:spcAft>
        <a:defRPr sz="4400" b="1">
          <a:solidFill>
            <a:srgbClr val="49896F"/>
          </a:solidFill>
          <a:latin typeface="Calibri" pitchFamily="34" charset="0"/>
        </a:defRPr>
      </a:lvl2pPr>
      <a:lvl3pPr algn="l" rtl="0" eaLnBrk="0" fontAlgn="base" hangingPunct="0">
        <a:spcBef>
          <a:spcPct val="0"/>
        </a:spcBef>
        <a:spcAft>
          <a:spcPct val="0"/>
        </a:spcAft>
        <a:defRPr sz="4400" b="1">
          <a:solidFill>
            <a:srgbClr val="49896F"/>
          </a:solidFill>
          <a:latin typeface="Calibri" pitchFamily="34" charset="0"/>
        </a:defRPr>
      </a:lvl3pPr>
      <a:lvl4pPr algn="l" rtl="0" eaLnBrk="0" fontAlgn="base" hangingPunct="0">
        <a:spcBef>
          <a:spcPct val="0"/>
        </a:spcBef>
        <a:spcAft>
          <a:spcPct val="0"/>
        </a:spcAft>
        <a:defRPr sz="4400" b="1">
          <a:solidFill>
            <a:srgbClr val="49896F"/>
          </a:solidFill>
          <a:latin typeface="Calibri" pitchFamily="34" charset="0"/>
        </a:defRPr>
      </a:lvl4pPr>
      <a:lvl5pPr algn="l" rtl="0" eaLnBrk="0" fontAlgn="base" hangingPunct="0">
        <a:spcBef>
          <a:spcPct val="0"/>
        </a:spcBef>
        <a:spcAft>
          <a:spcPct val="0"/>
        </a:spcAft>
        <a:defRPr sz="4400" b="1">
          <a:solidFill>
            <a:srgbClr val="49896F"/>
          </a:solidFill>
          <a:latin typeface="Calibri" pitchFamily="34" charset="0"/>
        </a:defRPr>
      </a:lvl5pPr>
      <a:lvl6pPr marL="457200" algn="l" rtl="0" fontAlgn="base">
        <a:spcBef>
          <a:spcPct val="0"/>
        </a:spcBef>
        <a:spcAft>
          <a:spcPct val="0"/>
        </a:spcAft>
        <a:defRPr sz="4400" b="1">
          <a:solidFill>
            <a:srgbClr val="49896F"/>
          </a:solidFill>
          <a:latin typeface="Calibri" pitchFamily="34" charset="0"/>
        </a:defRPr>
      </a:lvl6pPr>
      <a:lvl7pPr marL="914400" algn="l" rtl="0" fontAlgn="base">
        <a:spcBef>
          <a:spcPct val="0"/>
        </a:spcBef>
        <a:spcAft>
          <a:spcPct val="0"/>
        </a:spcAft>
        <a:defRPr sz="4400" b="1">
          <a:solidFill>
            <a:srgbClr val="49896F"/>
          </a:solidFill>
          <a:latin typeface="Calibri" pitchFamily="34" charset="0"/>
        </a:defRPr>
      </a:lvl7pPr>
      <a:lvl8pPr marL="1371600" algn="l" rtl="0" fontAlgn="base">
        <a:spcBef>
          <a:spcPct val="0"/>
        </a:spcBef>
        <a:spcAft>
          <a:spcPct val="0"/>
        </a:spcAft>
        <a:defRPr sz="4400" b="1">
          <a:solidFill>
            <a:srgbClr val="49896F"/>
          </a:solidFill>
          <a:latin typeface="Calibri" pitchFamily="34" charset="0"/>
        </a:defRPr>
      </a:lvl8pPr>
      <a:lvl9pPr marL="1828800" algn="l" rtl="0" fontAlgn="base">
        <a:spcBef>
          <a:spcPct val="0"/>
        </a:spcBef>
        <a:spcAft>
          <a:spcPct val="0"/>
        </a:spcAft>
        <a:defRPr sz="4400" b="1">
          <a:solidFill>
            <a:srgbClr val="49896F"/>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1"/>
          <p:cNvSpPr txBox="1">
            <a:spLocks noChangeArrowheads="1"/>
          </p:cNvSpPr>
          <p:nvPr/>
        </p:nvSpPr>
        <p:spPr bwMode="auto">
          <a:xfrm>
            <a:off x="3754438" y="5105400"/>
            <a:ext cx="1666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US" altLang="en-US">
                <a:latin typeface="Calibri" pitchFamily="34" charset="0"/>
              </a:rPr>
              <a:t>Insert logo here</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After</a:t>
            </a:r>
            <a:endParaRPr lang="en-US" dirty="0"/>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bg1"/>
                </a:solidFill>
              </a:rPr>
              <a:t>7</a:t>
            </a:r>
            <a:r>
              <a:rPr lang="en-US" dirty="0" smtClean="0"/>
              <a:t>   Protects Your Relationship</a:t>
            </a:r>
            <a:endParaRPr lang="en-US" dirty="0"/>
          </a:p>
        </p:txBody>
      </p:sp>
      <p:sp>
        <p:nvSpPr>
          <p:cNvPr id="35842" name="Content Placeholder 2"/>
          <p:cNvSpPr>
            <a:spLocks noGrp="1"/>
          </p:cNvSpPr>
          <p:nvPr>
            <p:ph idx="1"/>
          </p:nvPr>
        </p:nvSpPr>
        <p:spPr/>
        <p:txBody>
          <a:bodyPr/>
          <a:lstStyle/>
          <a:p>
            <a:pPr eaLnBrk="1" hangingPunct="1"/>
            <a:r>
              <a:rPr lang="en-US" altLang="en-US" smtClean="0"/>
              <a:t>A long escrow relationship does not need the strain of constructive criticism</a:t>
            </a:r>
          </a:p>
          <a:p>
            <a:pPr eaLnBrk="1" hangingPunct="1"/>
            <a:r>
              <a:rPr lang="en-US" altLang="en-US" smtClean="0"/>
              <a:t>Stagers are trained in delicate persuasion</a:t>
            </a:r>
          </a:p>
          <a:p>
            <a:pPr eaLnBrk="1" hangingPunct="1"/>
            <a:r>
              <a:rPr lang="en-US" altLang="en-US" smtClean="0"/>
              <a:t>My staging process is centered around helping home sellers disassociate from their home</a:t>
            </a: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Before</a:t>
            </a:r>
            <a:endParaRPr lang="en-US" dirty="0"/>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After</a:t>
            </a:r>
            <a:endParaRPr lang="en-US" dirty="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bg1"/>
                </a:solidFill>
              </a:rPr>
              <a:t>6</a:t>
            </a:r>
            <a:r>
              <a:rPr lang="en-US" dirty="0" smtClean="0"/>
              <a:t>   Gives You Credibility</a:t>
            </a:r>
            <a:endParaRPr lang="en-US" dirty="0"/>
          </a:p>
        </p:txBody>
      </p:sp>
      <p:sp>
        <p:nvSpPr>
          <p:cNvPr id="41986" name="Content Placeholder 2"/>
          <p:cNvSpPr>
            <a:spLocks noGrp="1"/>
          </p:cNvSpPr>
          <p:nvPr>
            <p:ph idx="1"/>
          </p:nvPr>
        </p:nvSpPr>
        <p:spPr/>
        <p:txBody>
          <a:bodyPr/>
          <a:lstStyle/>
          <a:p>
            <a:pPr eaLnBrk="1" hangingPunct="1"/>
            <a:r>
              <a:rPr lang="en-US" altLang="en-US" smtClean="0"/>
              <a:t>Being “all things” to all people waters down your credibility</a:t>
            </a:r>
          </a:p>
          <a:p>
            <a:pPr eaLnBrk="1" hangingPunct="1"/>
            <a:r>
              <a:rPr lang="en-US" altLang="en-US" smtClean="0"/>
              <a:t>Sellers will listen to someone who truly specializes in ONE thing</a:t>
            </a:r>
          </a:p>
          <a:p>
            <a:pPr eaLnBrk="1" hangingPunct="1"/>
            <a:r>
              <a:rPr lang="en-US" altLang="en-US" smtClean="0"/>
              <a:t>Allows you to focus on what you do best…sell homes!</a:t>
            </a: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Before</a:t>
            </a:r>
            <a:endParaRPr lang="en-US" dirty="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After</a:t>
            </a:r>
            <a:endParaRPr lang="en-US" dirty="0"/>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bg1"/>
                </a:solidFill>
              </a:rPr>
              <a:t>5</a:t>
            </a:r>
            <a:r>
              <a:rPr lang="en-US" dirty="0" smtClean="0"/>
              <a:t>   Greatly Improved Marketing</a:t>
            </a:r>
            <a:endParaRPr lang="en-US" dirty="0"/>
          </a:p>
        </p:txBody>
      </p:sp>
      <p:sp>
        <p:nvSpPr>
          <p:cNvPr id="48130" name="Content Placeholder 2"/>
          <p:cNvSpPr>
            <a:spLocks noGrp="1"/>
          </p:cNvSpPr>
          <p:nvPr>
            <p:ph idx="1"/>
          </p:nvPr>
        </p:nvSpPr>
        <p:spPr>
          <a:xfrm>
            <a:off x="1066800" y="1600200"/>
            <a:ext cx="8077200" cy="4525963"/>
          </a:xfrm>
        </p:spPr>
        <p:txBody>
          <a:bodyPr/>
          <a:lstStyle/>
          <a:p>
            <a:pPr eaLnBrk="1" hangingPunct="1"/>
            <a:r>
              <a:rPr lang="en-US" altLang="en-US" smtClean="0"/>
              <a:t>Professionally staged photos vs. photos done on the fly</a:t>
            </a:r>
          </a:p>
          <a:p>
            <a:pPr eaLnBrk="1" hangingPunct="1"/>
            <a:r>
              <a:rPr lang="en-US" altLang="en-US" smtClean="0"/>
              <a:t>Over 98% of home buyers are online FIRST before they visit the home (according to NAR) </a:t>
            </a:r>
          </a:p>
          <a:p>
            <a:pPr eaLnBrk="1" hangingPunct="1"/>
            <a:r>
              <a:rPr lang="en-US" altLang="en-US" smtClean="0"/>
              <a:t>Home Staging Shows that dazzle the public AND your clients</a:t>
            </a:r>
          </a:p>
          <a:p>
            <a:pPr eaLnBrk="1" hangingPunct="1"/>
            <a:r>
              <a:rPr lang="en-US" altLang="en-US" smtClean="0"/>
              <a:t>True partnership</a:t>
            </a: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Before</a:t>
            </a:r>
            <a:endParaRPr lang="en-US" dirty="0"/>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After</a:t>
            </a:r>
            <a:endParaRPr lang="en-US" dirty="0"/>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625" y="274638"/>
            <a:ext cx="8839200" cy="1143000"/>
          </a:xfrm>
        </p:spPr>
        <p:txBody>
          <a:bodyPr/>
          <a:lstStyle/>
          <a:p>
            <a:pPr eaLnBrk="1" fontAlgn="auto" hangingPunct="1">
              <a:spcAft>
                <a:spcPts val="0"/>
              </a:spcAft>
              <a:defRPr/>
            </a:pPr>
            <a:r>
              <a:rPr lang="en-US" dirty="0" smtClean="0">
                <a:solidFill>
                  <a:schemeClr val="bg1"/>
                </a:solidFill>
              </a:rPr>
              <a:t>10</a:t>
            </a:r>
            <a:r>
              <a:rPr lang="en-US" dirty="0" smtClean="0"/>
              <a:t>   Home Staging has Great R.O.I.</a:t>
            </a:r>
            <a:endParaRPr lang="en-US" dirty="0"/>
          </a:p>
        </p:txBody>
      </p:sp>
      <p:sp>
        <p:nvSpPr>
          <p:cNvPr id="17410" name="Content Placeholder 2"/>
          <p:cNvSpPr>
            <a:spLocks noGrp="1"/>
          </p:cNvSpPr>
          <p:nvPr>
            <p:ph idx="1"/>
          </p:nvPr>
        </p:nvSpPr>
        <p:spPr/>
        <p:txBody>
          <a:bodyPr/>
          <a:lstStyle/>
          <a:p>
            <a:pPr eaLnBrk="1" hangingPunct="1"/>
            <a:r>
              <a:rPr lang="en-US" altLang="en-US" smtClean="0"/>
              <a:t>An Action Plan + Staging Day + Photo Show = Covers all necessary improvements needed for the home</a:t>
            </a:r>
          </a:p>
          <a:p>
            <a:pPr eaLnBrk="1" hangingPunct="1"/>
            <a:r>
              <a:rPr lang="en-US" altLang="en-US" smtClean="0"/>
              <a:t>Accessories that WOW in photos and bring in buyer traffic</a:t>
            </a:r>
          </a:p>
          <a:p>
            <a:pPr eaLnBrk="1" hangingPunct="1"/>
            <a:r>
              <a:rPr lang="en-US" altLang="en-US" smtClean="0"/>
              <a:t>Low budget decorating by simply using much of what the client already owns</a:t>
            </a: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bg1"/>
                </a:solidFill>
              </a:rPr>
              <a:t>4</a:t>
            </a:r>
            <a:r>
              <a:rPr lang="en-US" dirty="0" smtClean="0"/>
              <a:t>   You Will Have Happy Clients</a:t>
            </a:r>
            <a:endParaRPr lang="en-US" dirty="0"/>
          </a:p>
        </p:txBody>
      </p:sp>
      <p:sp>
        <p:nvSpPr>
          <p:cNvPr id="54274" name="Content Placeholder 2"/>
          <p:cNvSpPr>
            <a:spLocks noGrp="1"/>
          </p:cNvSpPr>
          <p:nvPr>
            <p:ph idx="1"/>
          </p:nvPr>
        </p:nvSpPr>
        <p:spPr/>
        <p:txBody>
          <a:bodyPr/>
          <a:lstStyle/>
          <a:p>
            <a:pPr eaLnBrk="1" hangingPunct="1"/>
            <a:r>
              <a:rPr lang="en-US" altLang="en-US" smtClean="0"/>
              <a:t>Top Dollar + Faster Sale = Happy Clients</a:t>
            </a:r>
          </a:p>
          <a:p>
            <a:pPr eaLnBrk="1" hangingPunct="1"/>
            <a:r>
              <a:rPr lang="en-US" altLang="en-US" smtClean="0"/>
              <a:t>People talk and referrals are key</a:t>
            </a:r>
          </a:p>
          <a:p>
            <a:pPr eaLnBrk="1" hangingPunct="1"/>
            <a:r>
              <a:rPr lang="en-US" altLang="en-US" smtClean="0"/>
              <a:t>Staging costs so much less than the first price reduction!</a:t>
            </a:r>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Before</a:t>
            </a:r>
            <a:endParaRPr lang="en-US" dirty="0"/>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After</a:t>
            </a:r>
            <a:endParaRPr lang="en-US" dirty="0"/>
          </a:p>
        </p:txBody>
      </p: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bg1"/>
                </a:solidFill>
              </a:rPr>
              <a:t>3</a:t>
            </a:r>
            <a:r>
              <a:rPr lang="en-US" dirty="0" smtClean="0"/>
              <a:t>   You Will Make More Money</a:t>
            </a:r>
            <a:endParaRPr lang="en-US" dirty="0"/>
          </a:p>
        </p:txBody>
      </p:sp>
      <p:sp>
        <p:nvSpPr>
          <p:cNvPr id="60418" name="Content Placeholder 2"/>
          <p:cNvSpPr>
            <a:spLocks noGrp="1"/>
          </p:cNvSpPr>
          <p:nvPr>
            <p:ph idx="1"/>
          </p:nvPr>
        </p:nvSpPr>
        <p:spPr/>
        <p:txBody>
          <a:bodyPr/>
          <a:lstStyle/>
          <a:p>
            <a:pPr eaLnBrk="1" hangingPunct="1"/>
            <a:r>
              <a:rPr lang="en-US" altLang="en-US" smtClean="0"/>
              <a:t>Pure economics – Improve upon a product and the price increases</a:t>
            </a:r>
          </a:p>
          <a:p>
            <a:pPr eaLnBrk="1" hangingPunct="1"/>
            <a:r>
              <a:rPr lang="en-US" altLang="en-US" smtClean="0"/>
              <a:t>Staging also benefits the home buyer. They are getting a home that has been repaired and updated because…</a:t>
            </a:r>
          </a:p>
          <a:p>
            <a:pPr eaLnBrk="1" hangingPunct="1"/>
            <a:r>
              <a:rPr lang="en-US" altLang="en-US" smtClean="0"/>
              <a:t>People don’t buy houses, they buy homes </a:t>
            </a:r>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Before</a:t>
            </a:r>
            <a:endParaRPr lang="en-US" dirty="0"/>
          </a:p>
        </p:txBody>
      </p:sp>
    </p:spTree>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After</a:t>
            </a:r>
            <a:endParaRPr lang="en-US" dirty="0"/>
          </a:p>
        </p:txBody>
      </p: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bg1"/>
                </a:solidFill>
              </a:rPr>
              <a:t>2</a:t>
            </a:r>
            <a:r>
              <a:rPr lang="en-US" dirty="0" smtClean="0"/>
              <a:t>   You Will Sell Listings Faster</a:t>
            </a:r>
            <a:endParaRPr lang="en-US" dirty="0"/>
          </a:p>
        </p:txBody>
      </p:sp>
      <p:sp>
        <p:nvSpPr>
          <p:cNvPr id="66562" name="Content Placeholder 2"/>
          <p:cNvSpPr>
            <a:spLocks noGrp="1"/>
          </p:cNvSpPr>
          <p:nvPr>
            <p:ph idx="1"/>
          </p:nvPr>
        </p:nvSpPr>
        <p:spPr/>
        <p:txBody>
          <a:bodyPr/>
          <a:lstStyle/>
          <a:p>
            <a:pPr eaLnBrk="1" hangingPunct="1"/>
            <a:r>
              <a:rPr lang="en-US" altLang="en-US" smtClean="0"/>
              <a:t>Improve upon a product and the demand increases</a:t>
            </a:r>
          </a:p>
          <a:p>
            <a:pPr eaLnBrk="1" hangingPunct="1"/>
            <a:r>
              <a:rPr lang="en-US" altLang="en-US" smtClean="0"/>
              <a:t>Stand out and compete in a tight “buyers market”</a:t>
            </a:r>
          </a:p>
          <a:p>
            <a:pPr eaLnBrk="1" hangingPunct="1"/>
            <a:r>
              <a:rPr lang="en-US" altLang="en-US" smtClean="0"/>
              <a:t>MLS photos don’t compete with what we can do in transformation and photos</a:t>
            </a:r>
          </a:p>
          <a:p>
            <a:pPr eaLnBrk="1" hangingPunct="1"/>
            <a:endParaRPr lang="en-US" altLang="en-US" smtClean="0"/>
          </a:p>
        </p:txBody>
      </p:sp>
    </p:spTree>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8001000" cy="1143000"/>
          </a:xfrm>
        </p:spPr>
        <p:txBody>
          <a:bodyPr/>
          <a:lstStyle/>
          <a:p>
            <a:pPr algn="ctr" eaLnBrk="1" fontAlgn="auto" hangingPunct="1">
              <a:spcAft>
                <a:spcPts val="0"/>
              </a:spcAft>
              <a:defRPr/>
            </a:pPr>
            <a:r>
              <a:rPr lang="en-US" dirty="0" smtClean="0"/>
              <a:t>Statistics</a:t>
            </a:r>
            <a:endParaRPr lang="en-US" dirty="0"/>
          </a:p>
        </p:txBody>
      </p:sp>
      <p:sp>
        <p:nvSpPr>
          <p:cNvPr id="4" name="Rectangle 3"/>
          <p:cNvSpPr/>
          <p:nvPr/>
        </p:nvSpPr>
        <p:spPr>
          <a:xfrm>
            <a:off x="1219200" y="2590800"/>
            <a:ext cx="1752600" cy="2057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b="1" dirty="0"/>
              <a:t>97  Vacant and Occupied Homes</a:t>
            </a:r>
          </a:p>
        </p:txBody>
      </p:sp>
      <p:sp>
        <p:nvSpPr>
          <p:cNvPr id="5" name="Rectangle 4"/>
          <p:cNvSpPr/>
          <p:nvPr/>
        </p:nvSpPr>
        <p:spPr>
          <a:xfrm>
            <a:off x="3048000" y="2590800"/>
            <a:ext cx="1752600" cy="2057400"/>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b="1" dirty="0"/>
              <a:t>Listed and Un-Staged</a:t>
            </a:r>
          </a:p>
          <a:p>
            <a:pPr algn="ctr" fontAlgn="auto">
              <a:spcBef>
                <a:spcPts val="0"/>
              </a:spcBef>
              <a:spcAft>
                <a:spcPts val="0"/>
              </a:spcAft>
              <a:defRPr/>
            </a:pPr>
            <a:r>
              <a:rPr lang="en-US" sz="2400" b="1" dirty="0"/>
              <a:t>Not Sold</a:t>
            </a:r>
          </a:p>
        </p:txBody>
      </p:sp>
      <p:sp>
        <p:nvSpPr>
          <p:cNvPr id="6" name="Rectangle 5"/>
          <p:cNvSpPr/>
          <p:nvPr/>
        </p:nvSpPr>
        <p:spPr>
          <a:xfrm>
            <a:off x="4876800" y="2590800"/>
            <a:ext cx="1752600" cy="2057400"/>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b="1" dirty="0"/>
              <a:t>Those same homes were Staged, Listed, and SOLD</a:t>
            </a:r>
          </a:p>
        </p:txBody>
      </p:sp>
      <p:sp>
        <p:nvSpPr>
          <p:cNvPr id="7" name="Rectangle 6"/>
          <p:cNvSpPr/>
          <p:nvPr/>
        </p:nvSpPr>
        <p:spPr>
          <a:xfrm>
            <a:off x="6705600" y="2590800"/>
            <a:ext cx="1752600" cy="2057400"/>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b="1" dirty="0"/>
              <a:t>SOLD</a:t>
            </a:r>
          </a:p>
        </p:txBody>
      </p:sp>
      <p:sp>
        <p:nvSpPr>
          <p:cNvPr id="8" name="Rectangle 7"/>
          <p:cNvSpPr/>
          <p:nvPr/>
        </p:nvSpPr>
        <p:spPr>
          <a:xfrm>
            <a:off x="1219200" y="4724400"/>
            <a:ext cx="17526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b="1" dirty="0">
                <a:solidFill>
                  <a:schemeClr val="tx1"/>
                </a:solidFill>
              </a:rPr>
              <a:t>2010 Study</a:t>
            </a:r>
          </a:p>
          <a:p>
            <a:pPr algn="ctr" fontAlgn="auto">
              <a:spcBef>
                <a:spcPts val="0"/>
              </a:spcBef>
              <a:spcAft>
                <a:spcPts val="0"/>
              </a:spcAft>
              <a:defRPr/>
            </a:pPr>
            <a:r>
              <a:rPr lang="en-US" sz="2000" b="1" dirty="0">
                <a:solidFill>
                  <a:schemeClr val="tx1"/>
                </a:solidFill>
              </a:rPr>
              <a:t>01-10 to 12-10</a:t>
            </a:r>
          </a:p>
        </p:txBody>
      </p:sp>
      <p:sp>
        <p:nvSpPr>
          <p:cNvPr id="9" name="Rectangle 8"/>
          <p:cNvSpPr/>
          <p:nvPr/>
        </p:nvSpPr>
        <p:spPr>
          <a:xfrm>
            <a:off x="3048000" y="4724400"/>
            <a:ext cx="1752600" cy="12192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b="1" dirty="0">
                <a:solidFill>
                  <a:schemeClr val="tx1"/>
                </a:solidFill>
              </a:rPr>
              <a:t>181 Average DOM</a:t>
            </a:r>
            <a:endParaRPr lang="en-US" sz="2400" dirty="0"/>
          </a:p>
        </p:txBody>
      </p:sp>
      <p:sp>
        <p:nvSpPr>
          <p:cNvPr id="10" name="Rectangle 9"/>
          <p:cNvSpPr/>
          <p:nvPr/>
        </p:nvSpPr>
        <p:spPr>
          <a:xfrm>
            <a:off x="4876800" y="4724400"/>
            <a:ext cx="1752600" cy="12192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b="1" dirty="0">
                <a:solidFill>
                  <a:schemeClr val="tx1"/>
                </a:solidFill>
              </a:rPr>
              <a:t>60 Average</a:t>
            </a:r>
          </a:p>
          <a:p>
            <a:pPr algn="ctr" fontAlgn="auto">
              <a:spcBef>
                <a:spcPts val="0"/>
              </a:spcBef>
              <a:spcAft>
                <a:spcPts val="0"/>
              </a:spcAft>
              <a:defRPr/>
            </a:pPr>
            <a:r>
              <a:rPr lang="en-US" sz="2400" b="1" dirty="0">
                <a:solidFill>
                  <a:schemeClr val="tx1"/>
                </a:solidFill>
              </a:rPr>
              <a:t>DOM</a:t>
            </a:r>
          </a:p>
        </p:txBody>
      </p:sp>
      <p:sp>
        <p:nvSpPr>
          <p:cNvPr id="11" name="Rectangle 10"/>
          <p:cNvSpPr/>
          <p:nvPr/>
        </p:nvSpPr>
        <p:spPr>
          <a:xfrm>
            <a:off x="6705600" y="4724400"/>
            <a:ext cx="1752600" cy="12192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b="1" dirty="0">
                <a:solidFill>
                  <a:schemeClr val="tx1"/>
                </a:solidFill>
              </a:rPr>
              <a:t>67% Less Time on Market</a:t>
            </a:r>
          </a:p>
        </p:txBody>
      </p:sp>
      <p:pic>
        <p:nvPicPr>
          <p:cNvPr id="68618" name="Picture 2" descr="http://www.transitions-homestaging.com/yahoo_site_admin/assets/images/resa_final_logo300dpi_2.8991823_st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81413" y="1489075"/>
            <a:ext cx="2286000"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8001000" cy="1143000"/>
          </a:xfrm>
        </p:spPr>
        <p:txBody>
          <a:bodyPr/>
          <a:lstStyle/>
          <a:p>
            <a:pPr algn="ctr" eaLnBrk="1" fontAlgn="auto" hangingPunct="1">
              <a:spcAft>
                <a:spcPts val="0"/>
              </a:spcAft>
              <a:defRPr/>
            </a:pPr>
            <a:r>
              <a:rPr lang="en-US" dirty="0" smtClean="0"/>
              <a:t>Statistics</a:t>
            </a:r>
            <a:endParaRPr lang="en-US" dirty="0"/>
          </a:p>
        </p:txBody>
      </p:sp>
      <p:sp>
        <p:nvSpPr>
          <p:cNvPr id="4" name="Rectangle 3"/>
          <p:cNvSpPr/>
          <p:nvPr/>
        </p:nvSpPr>
        <p:spPr>
          <a:xfrm>
            <a:off x="1219200" y="2667000"/>
            <a:ext cx="7239000" cy="1447800"/>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b="1" dirty="0"/>
              <a:t>184</a:t>
            </a:r>
          </a:p>
          <a:p>
            <a:pPr algn="ctr" fontAlgn="auto">
              <a:spcBef>
                <a:spcPts val="0"/>
              </a:spcBef>
              <a:spcAft>
                <a:spcPts val="0"/>
              </a:spcAft>
              <a:defRPr/>
            </a:pPr>
            <a:r>
              <a:rPr lang="en-US" sz="2400" b="1" dirty="0"/>
              <a:t>Vacant and Occupied Homes </a:t>
            </a:r>
          </a:p>
          <a:p>
            <a:pPr algn="ctr" fontAlgn="auto">
              <a:spcBef>
                <a:spcPts val="0"/>
              </a:spcBef>
              <a:spcAft>
                <a:spcPts val="0"/>
              </a:spcAft>
              <a:defRPr/>
            </a:pPr>
            <a:r>
              <a:rPr lang="en-US" sz="2400" b="1" dirty="0"/>
              <a:t>STAGED BEFORE MARKET</a:t>
            </a:r>
          </a:p>
        </p:txBody>
      </p:sp>
      <p:sp>
        <p:nvSpPr>
          <p:cNvPr id="8" name="Rectangle 7"/>
          <p:cNvSpPr/>
          <p:nvPr/>
        </p:nvSpPr>
        <p:spPr>
          <a:xfrm>
            <a:off x="1219200" y="4191000"/>
            <a:ext cx="3581400" cy="12192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b="1" dirty="0">
                <a:solidFill>
                  <a:schemeClr val="tx1"/>
                </a:solidFill>
              </a:rPr>
              <a:t>2010 Study</a:t>
            </a:r>
          </a:p>
          <a:p>
            <a:pPr algn="ctr" fontAlgn="auto">
              <a:spcBef>
                <a:spcPts val="0"/>
              </a:spcBef>
              <a:spcAft>
                <a:spcPts val="0"/>
              </a:spcAft>
              <a:defRPr/>
            </a:pPr>
            <a:r>
              <a:rPr lang="en-US" sz="2000" b="1" dirty="0">
                <a:solidFill>
                  <a:schemeClr val="tx1"/>
                </a:solidFill>
              </a:rPr>
              <a:t>01-10 to 12-10</a:t>
            </a:r>
          </a:p>
        </p:txBody>
      </p:sp>
      <p:sp>
        <p:nvSpPr>
          <p:cNvPr id="10" name="Rectangle 9"/>
          <p:cNvSpPr/>
          <p:nvPr/>
        </p:nvSpPr>
        <p:spPr>
          <a:xfrm>
            <a:off x="4876800" y="4191000"/>
            <a:ext cx="3581400" cy="12192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b="1" dirty="0">
                <a:solidFill>
                  <a:schemeClr val="tx1"/>
                </a:solidFill>
              </a:rPr>
              <a:t>SOLD on average in</a:t>
            </a:r>
          </a:p>
          <a:p>
            <a:pPr algn="ctr" fontAlgn="auto">
              <a:spcBef>
                <a:spcPts val="0"/>
              </a:spcBef>
              <a:spcAft>
                <a:spcPts val="0"/>
              </a:spcAft>
              <a:defRPr/>
            </a:pPr>
            <a:r>
              <a:rPr lang="en-US" sz="2400" b="1" dirty="0">
                <a:solidFill>
                  <a:schemeClr val="tx1"/>
                </a:solidFill>
              </a:rPr>
              <a:t>35 Days</a:t>
            </a:r>
          </a:p>
        </p:txBody>
      </p:sp>
      <p:pic>
        <p:nvPicPr>
          <p:cNvPr id="70661" name="Picture 2" descr="http://www.transitions-homestaging.com/yahoo_site_admin/assets/images/resa_final_logo300dpi_2.8991823_st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81413" y="1489075"/>
            <a:ext cx="2286000"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bg1"/>
                </a:solidFill>
              </a:rPr>
              <a:t>1</a:t>
            </a:r>
            <a:r>
              <a:rPr lang="en-US" dirty="0" smtClean="0"/>
              <a:t>   You Will Acquire More Listings</a:t>
            </a:r>
            <a:endParaRPr lang="en-US" dirty="0"/>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Gives you a unique, competitive difference</a:t>
            </a:r>
          </a:p>
          <a:p>
            <a:pPr eaLnBrk="1" fontAlgn="auto" hangingPunct="1">
              <a:spcAft>
                <a:spcPts val="0"/>
              </a:spcAft>
              <a:buFont typeface="Arial" pitchFamily="34" charset="0"/>
              <a:buChar char="•"/>
              <a:defRPr/>
            </a:pPr>
            <a:r>
              <a:rPr lang="en-US" dirty="0" smtClean="0"/>
              <a:t>Open house attraction</a:t>
            </a:r>
          </a:p>
          <a:p>
            <a:pPr eaLnBrk="1" fontAlgn="auto" hangingPunct="1">
              <a:spcAft>
                <a:spcPts val="0"/>
              </a:spcAft>
              <a:buFont typeface="Arial" pitchFamily="34" charset="0"/>
              <a:buChar char="•"/>
              <a:defRPr/>
            </a:pPr>
            <a:r>
              <a:rPr lang="en-US" dirty="0" smtClean="0"/>
              <a:t>Reciprocal business</a:t>
            </a:r>
          </a:p>
          <a:p>
            <a:pPr eaLnBrk="1" fontAlgn="auto" hangingPunct="1">
              <a:spcAft>
                <a:spcPts val="0"/>
              </a:spcAft>
              <a:buFont typeface="Arial" pitchFamily="34" charset="0"/>
              <a:buChar char="•"/>
              <a:defRPr/>
            </a:pPr>
            <a:r>
              <a:rPr lang="en-US" dirty="0" smtClean="0"/>
              <a:t>“I partner with an expert, professional home stager who will work with you to transform and photograph your home, so that buyers online will want to visit your home, and will “feel home” the minute they walk in the door!”</a:t>
            </a:r>
            <a:endParaRPr lang="en-US" dirty="0"/>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Before</a:t>
            </a:r>
            <a:endParaRPr lang="en-US" dirty="0"/>
          </a:p>
        </p:txBody>
      </p:sp>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Before</a:t>
            </a:r>
            <a:endParaRPr lang="en-US" dirty="0"/>
          </a:p>
        </p:txBody>
      </p:sp>
    </p:spTree>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After</a:t>
            </a:r>
            <a:endParaRPr lang="en-US" dirty="0"/>
          </a:p>
        </p:txBody>
      </p:sp>
    </p:spTree>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239000" cy="1143000"/>
          </a:xfrm>
        </p:spPr>
        <p:txBody>
          <a:bodyPr/>
          <a:lstStyle/>
          <a:p>
            <a:pPr algn="ctr" eaLnBrk="1" fontAlgn="auto" hangingPunct="1">
              <a:spcAft>
                <a:spcPts val="0"/>
              </a:spcAft>
              <a:defRPr/>
            </a:pPr>
            <a:r>
              <a:rPr lang="en-US" dirty="0" smtClean="0"/>
              <a:t>Staging Sells</a:t>
            </a:r>
            <a:endParaRPr lang="en-US" dirty="0"/>
          </a:p>
        </p:txBody>
      </p:sp>
    </p:spTree>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Thank You!</a:t>
            </a:r>
            <a:endParaRPr lang="en-US" dirty="0"/>
          </a:p>
        </p:txBody>
      </p:sp>
      <p:sp>
        <p:nvSpPr>
          <p:cNvPr id="80898" name="Content Placeholder 2"/>
          <p:cNvSpPr>
            <a:spLocks noGrp="1"/>
          </p:cNvSpPr>
          <p:nvPr>
            <p:ph idx="1"/>
          </p:nvPr>
        </p:nvSpPr>
        <p:spPr>
          <a:xfrm>
            <a:off x="1066800" y="1600200"/>
            <a:ext cx="7543800" cy="4525963"/>
          </a:xfrm>
        </p:spPr>
        <p:txBody>
          <a:bodyPr/>
          <a:lstStyle/>
          <a:p>
            <a:pPr marL="0" indent="0" algn="ctr" eaLnBrk="1" hangingPunct="1">
              <a:buFont typeface="Arial" charset="0"/>
              <a:buNone/>
            </a:pPr>
            <a:r>
              <a:rPr lang="en-US" altLang="en-US" sz="3600" smtClean="0"/>
              <a:t>Please feel free to ask any questions you may have.</a:t>
            </a:r>
          </a:p>
          <a:p>
            <a:pPr marL="0" indent="0" algn="ctr" eaLnBrk="1" hangingPunct="1">
              <a:buFont typeface="Arial" charset="0"/>
              <a:buNone/>
            </a:pPr>
            <a:endParaRPr lang="en-US" altLang="en-US" sz="4400" smtClean="0"/>
          </a:p>
          <a:p>
            <a:pPr marL="0" indent="0" algn="ctr" eaLnBrk="1" hangingPunct="1">
              <a:buFont typeface="Arial" charset="0"/>
              <a:buNone/>
            </a:pPr>
            <a:r>
              <a:rPr lang="en-US" altLang="en-US" smtClean="0"/>
              <a:t>You can also visit my website at</a:t>
            </a:r>
          </a:p>
          <a:p>
            <a:pPr marL="0" indent="0" algn="ctr" eaLnBrk="1" hangingPunct="1">
              <a:buFont typeface="Arial" charset="0"/>
              <a:buNone/>
            </a:pPr>
            <a:endParaRPr lang="en-US" altLang="en-US" smtClean="0"/>
          </a:p>
          <a:p>
            <a:pPr marL="0" indent="0" algn="ctr" eaLnBrk="1" hangingPunct="1">
              <a:buFont typeface="Arial" charset="0"/>
              <a:buNone/>
            </a:pPr>
            <a:r>
              <a:rPr lang="en-US" altLang="en-US" smtClean="0"/>
              <a:t>Or send an email to</a:t>
            </a:r>
          </a:p>
          <a:p>
            <a:pPr marL="0" indent="0" algn="ctr" eaLnBrk="1" hangingPunct="1">
              <a:buFont typeface="Arial" charset="0"/>
              <a:buNone/>
            </a:pPr>
            <a:endParaRPr lang="en-US" altLang="en-US" sz="3600" smtClean="0"/>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After</a:t>
            </a:r>
            <a:endParaRPr lang="en-US" dirty="0"/>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bg1"/>
                </a:solidFill>
              </a:rPr>
              <a:t>9</a:t>
            </a:r>
            <a:r>
              <a:rPr lang="en-US" dirty="0" smtClean="0"/>
              <a:t>   Gives You More Control</a:t>
            </a:r>
            <a:endParaRPr lang="en-US" dirty="0"/>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Incorporating professional staging becomes automatic, once begun</a:t>
            </a:r>
          </a:p>
          <a:p>
            <a:pPr eaLnBrk="1" fontAlgn="auto" hangingPunct="1">
              <a:spcAft>
                <a:spcPts val="0"/>
              </a:spcAft>
              <a:buFont typeface="Arial" pitchFamily="34" charset="0"/>
              <a:buChar char="•"/>
              <a:defRPr/>
            </a:pPr>
            <a:r>
              <a:rPr lang="en-US" dirty="0" smtClean="0"/>
              <a:t>98% of real estate agents believe staging is necessary, but only 20% actually incorporate it so…</a:t>
            </a:r>
          </a:p>
          <a:p>
            <a:pPr eaLnBrk="1" fontAlgn="auto" hangingPunct="1">
              <a:spcAft>
                <a:spcPts val="0"/>
              </a:spcAft>
              <a:buFont typeface="Arial" pitchFamily="34" charset="0"/>
              <a:buChar char="•"/>
              <a:defRPr/>
            </a:pPr>
            <a:r>
              <a:rPr lang="en-US" dirty="0" smtClean="0"/>
              <a:t>Get the ball rolling for your clients, and you will also benefit </a:t>
            </a:r>
          </a:p>
          <a:p>
            <a:pPr eaLnBrk="1" fontAlgn="auto" hangingPunct="1">
              <a:spcAft>
                <a:spcPts val="0"/>
              </a:spcAft>
              <a:buFont typeface="Arial" pitchFamily="34" charset="0"/>
              <a:buChar char="•"/>
              <a:defRPr/>
            </a:pPr>
            <a:r>
              <a:rPr lang="en-US" dirty="0" smtClean="0"/>
              <a:t>If you are unsure about incorporating staging into your marketing plan, hire a stager to give an initial consultation, and have the stager “sell” their services to your client</a:t>
            </a:r>
            <a:endParaRPr lang="en-US" dirty="0"/>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Before</a:t>
            </a:r>
            <a:endParaRPr lang="en-US" dirty="0"/>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After</a:t>
            </a:r>
            <a:endParaRPr lang="en-US" dirty="0"/>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bg1"/>
                </a:solidFill>
              </a:rPr>
              <a:t>8</a:t>
            </a:r>
            <a:r>
              <a:rPr lang="en-US" dirty="0" smtClean="0"/>
              <a:t>   Gives You Industry Status</a:t>
            </a:r>
            <a:endParaRPr lang="en-US" dirty="0"/>
          </a:p>
        </p:txBody>
      </p:sp>
      <p:sp>
        <p:nvSpPr>
          <p:cNvPr id="29698" name="Content Placeholder 2"/>
          <p:cNvSpPr>
            <a:spLocks noGrp="1"/>
          </p:cNvSpPr>
          <p:nvPr>
            <p:ph idx="1"/>
          </p:nvPr>
        </p:nvSpPr>
        <p:spPr/>
        <p:txBody>
          <a:bodyPr/>
          <a:lstStyle/>
          <a:p>
            <a:pPr eaLnBrk="1" hangingPunct="1"/>
            <a:r>
              <a:rPr lang="en-US" altLang="en-US" smtClean="0"/>
              <a:t>With a reputation for professionally staged listings, agents will show your homes more in order to save themselves time</a:t>
            </a:r>
          </a:p>
          <a:p>
            <a:pPr eaLnBrk="1" hangingPunct="1"/>
            <a:r>
              <a:rPr lang="en-US" altLang="en-US" smtClean="0"/>
              <a:t>You’re in a small industry where reputation for quality may be key to weathering market changes</a:t>
            </a: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Before</a:t>
            </a:r>
            <a:endParaRPr lang="en-US" dirty="0"/>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812</TotalTime>
  <Words>2085</Words>
  <Application>Microsoft Office PowerPoint</Application>
  <PresentationFormat>On-screen Show (4:3)</PresentationFormat>
  <Paragraphs>151</Paragraphs>
  <Slides>33</Slides>
  <Notes>33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PowerPoint Presentation</vt:lpstr>
      <vt:lpstr>10   Home Staging has Great R.O.I.</vt:lpstr>
      <vt:lpstr>Before</vt:lpstr>
      <vt:lpstr>After</vt:lpstr>
      <vt:lpstr>9   Gives You More Control</vt:lpstr>
      <vt:lpstr>Before</vt:lpstr>
      <vt:lpstr>After</vt:lpstr>
      <vt:lpstr>8   Gives You Industry Status</vt:lpstr>
      <vt:lpstr>Before</vt:lpstr>
      <vt:lpstr>After</vt:lpstr>
      <vt:lpstr>7   Protects Your Relationship</vt:lpstr>
      <vt:lpstr>Before</vt:lpstr>
      <vt:lpstr>After</vt:lpstr>
      <vt:lpstr>6   Gives You Credibility</vt:lpstr>
      <vt:lpstr>Before</vt:lpstr>
      <vt:lpstr>After</vt:lpstr>
      <vt:lpstr>5   Greatly Improved Marketing</vt:lpstr>
      <vt:lpstr>Before</vt:lpstr>
      <vt:lpstr>After</vt:lpstr>
      <vt:lpstr>4   You Will Have Happy Clients</vt:lpstr>
      <vt:lpstr>Before</vt:lpstr>
      <vt:lpstr>After</vt:lpstr>
      <vt:lpstr>3   You Will Make More Money</vt:lpstr>
      <vt:lpstr>Before</vt:lpstr>
      <vt:lpstr>After</vt:lpstr>
      <vt:lpstr>2   You Will Sell Listings Faster</vt:lpstr>
      <vt:lpstr>Statistics</vt:lpstr>
      <vt:lpstr>Statistics</vt:lpstr>
      <vt:lpstr>1   You Will Acquire More Listings</vt:lpstr>
      <vt:lpstr>Before</vt:lpstr>
      <vt:lpstr>After</vt:lpstr>
      <vt:lpstr>Staging Sells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Linda</dc:creator>
  <cp:lastModifiedBy>Audra7</cp:lastModifiedBy>
  <cp:revision>24</cp:revision>
  <dcterms:created xsi:type="dcterms:W3CDTF">2011-10-15T01:10:06Z</dcterms:created>
  <dcterms:modified xsi:type="dcterms:W3CDTF">2016-12-12T20:45:45Z</dcterms:modified>
</cp:coreProperties>
</file>