
<file path=[Content_Types].xml><?xml version="1.0" encoding="utf-8"?>
<Types xmlns="http://schemas.openxmlformats.org/package/2006/content-types"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9" r:id="rId4"/>
    <p:sldId id="258" r:id="rId5"/>
    <p:sldId id="274" r:id="rId6"/>
    <p:sldId id="276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FA3CB-CFA4-4D44-8C21-E7E8B62D6EE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5B76CF4-4459-4CE0-BE3E-2D258E598268}">
      <dgm:prSet phldrT="[Text]"/>
      <dgm:spPr/>
      <dgm:t>
        <a:bodyPr/>
        <a:lstStyle/>
        <a:p>
          <a:r>
            <a:rPr lang="en-US" dirty="0" smtClean="0"/>
            <a:t>Classic Finishes</a:t>
          </a:r>
          <a:endParaRPr lang="en-US" dirty="0"/>
        </a:p>
      </dgm:t>
    </dgm:pt>
    <dgm:pt modelId="{634D02F2-D123-40B8-A0E0-B887377659A1}" type="parTrans" cxnId="{8555E615-C04B-4DC4-A2A6-3ED49A1D3E72}">
      <dgm:prSet/>
      <dgm:spPr/>
      <dgm:t>
        <a:bodyPr/>
        <a:lstStyle/>
        <a:p>
          <a:endParaRPr lang="en-US"/>
        </a:p>
      </dgm:t>
    </dgm:pt>
    <dgm:pt modelId="{AF509029-8453-4988-82BB-F0BFF751A172}" type="sibTrans" cxnId="{8555E615-C04B-4DC4-A2A6-3ED49A1D3E72}">
      <dgm:prSet/>
      <dgm:spPr/>
      <dgm:t>
        <a:bodyPr/>
        <a:lstStyle/>
        <a:p>
          <a:endParaRPr lang="en-US"/>
        </a:p>
      </dgm:t>
    </dgm:pt>
    <dgm:pt modelId="{6D104FB5-4C74-43EA-9D4C-0E44EF532E70}">
      <dgm:prSet phldrT="[Text]"/>
      <dgm:spPr/>
      <dgm:t>
        <a:bodyPr/>
        <a:lstStyle/>
        <a:p>
          <a:r>
            <a:rPr lang="en-US" dirty="0" smtClean="0"/>
            <a:t>Trending and Dramatic Fixtures</a:t>
          </a:r>
          <a:endParaRPr lang="en-US" dirty="0"/>
        </a:p>
      </dgm:t>
    </dgm:pt>
    <dgm:pt modelId="{4FA7BD0E-73C6-41D1-9EA7-EEFECE5A7CC4}" type="parTrans" cxnId="{115AABD8-0AFD-4572-BC90-98A531E4E2C2}">
      <dgm:prSet/>
      <dgm:spPr/>
      <dgm:t>
        <a:bodyPr/>
        <a:lstStyle/>
        <a:p>
          <a:endParaRPr lang="en-US"/>
        </a:p>
      </dgm:t>
    </dgm:pt>
    <dgm:pt modelId="{BBB86A8A-D901-4E46-B5FE-B590E079DD1F}" type="sibTrans" cxnId="{115AABD8-0AFD-4572-BC90-98A531E4E2C2}">
      <dgm:prSet/>
      <dgm:spPr/>
      <dgm:t>
        <a:bodyPr/>
        <a:lstStyle/>
        <a:p>
          <a:endParaRPr lang="en-US"/>
        </a:p>
      </dgm:t>
    </dgm:pt>
    <dgm:pt modelId="{BB7E3FF2-69EF-4762-A647-03F187459B95}">
      <dgm:prSet phldrT="[Text]"/>
      <dgm:spPr/>
      <dgm:t>
        <a:bodyPr/>
        <a:lstStyle/>
        <a:p>
          <a:r>
            <a:rPr lang="en-US" dirty="0" smtClean="0"/>
            <a:t>Classic Large Furnishings</a:t>
          </a:r>
          <a:endParaRPr lang="en-US" dirty="0"/>
        </a:p>
      </dgm:t>
    </dgm:pt>
    <dgm:pt modelId="{8C721842-3F43-454D-944A-4C6FBCC126C0}" type="parTrans" cxnId="{DA870D45-D366-4E6D-A25C-F0834BCF46F0}">
      <dgm:prSet/>
      <dgm:spPr/>
      <dgm:t>
        <a:bodyPr/>
        <a:lstStyle/>
        <a:p>
          <a:endParaRPr lang="en-US"/>
        </a:p>
      </dgm:t>
    </dgm:pt>
    <dgm:pt modelId="{32F9BC91-D9BA-464F-96BA-AEA03C5A3BBC}" type="sibTrans" cxnId="{DA870D45-D366-4E6D-A25C-F0834BCF46F0}">
      <dgm:prSet/>
      <dgm:spPr/>
      <dgm:t>
        <a:bodyPr/>
        <a:lstStyle/>
        <a:p>
          <a:endParaRPr lang="en-US"/>
        </a:p>
      </dgm:t>
    </dgm:pt>
    <dgm:pt modelId="{9E98FF6F-1CC1-413D-8BE9-7DACC5515C63}">
      <dgm:prSet phldrT="[Text]"/>
      <dgm:spPr/>
      <dgm:t>
        <a:bodyPr/>
        <a:lstStyle/>
        <a:p>
          <a:r>
            <a:rPr lang="en-US" dirty="0" smtClean="0"/>
            <a:t>Trending and Custom Small Furnishings</a:t>
          </a:r>
          <a:endParaRPr lang="en-US" dirty="0"/>
        </a:p>
      </dgm:t>
    </dgm:pt>
    <dgm:pt modelId="{83E2A29D-7D01-4EAE-976E-E7F631DA2D54}" type="parTrans" cxnId="{C49D71DB-7478-4482-844C-C9813B620A66}">
      <dgm:prSet/>
      <dgm:spPr/>
      <dgm:t>
        <a:bodyPr/>
        <a:lstStyle/>
        <a:p>
          <a:endParaRPr lang="en-US"/>
        </a:p>
      </dgm:t>
    </dgm:pt>
    <dgm:pt modelId="{62013148-7F37-4511-8235-C009E5760217}" type="sibTrans" cxnId="{C49D71DB-7478-4482-844C-C9813B620A66}">
      <dgm:prSet/>
      <dgm:spPr/>
      <dgm:t>
        <a:bodyPr/>
        <a:lstStyle/>
        <a:p>
          <a:endParaRPr lang="en-US"/>
        </a:p>
      </dgm:t>
    </dgm:pt>
    <dgm:pt modelId="{F8284BCC-5435-4120-91E5-A2F05CB34FE0}">
      <dgm:prSet phldrT="[Text]"/>
      <dgm:spPr/>
      <dgm:t>
        <a:bodyPr/>
        <a:lstStyle/>
        <a:p>
          <a:r>
            <a:rPr lang="en-US" dirty="0" smtClean="0"/>
            <a:t>Wow-Factor, Memorable Piece Per Space</a:t>
          </a:r>
          <a:endParaRPr lang="en-US" dirty="0"/>
        </a:p>
      </dgm:t>
    </dgm:pt>
    <dgm:pt modelId="{73091461-14A4-4D03-9FF6-69CA829B196D}" type="parTrans" cxnId="{0C10BE36-1E91-43A3-8940-A84076ED191A}">
      <dgm:prSet/>
      <dgm:spPr/>
      <dgm:t>
        <a:bodyPr/>
        <a:lstStyle/>
        <a:p>
          <a:endParaRPr lang="en-US"/>
        </a:p>
      </dgm:t>
    </dgm:pt>
    <dgm:pt modelId="{10D5A0DF-6F36-4C61-8D1F-99FE39E6999C}" type="sibTrans" cxnId="{0C10BE36-1E91-43A3-8940-A84076ED191A}">
      <dgm:prSet/>
      <dgm:spPr/>
      <dgm:t>
        <a:bodyPr/>
        <a:lstStyle/>
        <a:p>
          <a:endParaRPr lang="en-US"/>
        </a:p>
      </dgm:t>
    </dgm:pt>
    <dgm:pt modelId="{A9DCA6DE-4E82-415D-BE92-892733EADF57}" type="pres">
      <dgm:prSet presAssocID="{F94FA3CB-CFA4-4D44-8C21-E7E8B62D6EEA}" presName="CompostProcess" presStyleCnt="0">
        <dgm:presLayoutVars>
          <dgm:dir/>
          <dgm:resizeHandles val="exact"/>
        </dgm:presLayoutVars>
      </dgm:prSet>
      <dgm:spPr/>
    </dgm:pt>
    <dgm:pt modelId="{291C5DB3-3673-4504-B5B2-0D786CE4E793}" type="pres">
      <dgm:prSet presAssocID="{F94FA3CB-CFA4-4D44-8C21-E7E8B62D6EEA}" presName="arrow" presStyleLbl="bgShp" presStyleIdx="0" presStyleCnt="1"/>
      <dgm:spPr/>
    </dgm:pt>
    <dgm:pt modelId="{953E1178-1CB7-4BBE-B2E3-B37C6EA4A11F}" type="pres">
      <dgm:prSet presAssocID="{F94FA3CB-CFA4-4D44-8C21-E7E8B62D6EEA}" presName="linearProcess" presStyleCnt="0"/>
      <dgm:spPr/>
    </dgm:pt>
    <dgm:pt modelId="{ED99BFE8-0592-4B15-801C-E1A155DE8751}" type="pres">
      <dgm:prSet presAssocID="{35B76CF4-4459-4CE0-BE3E-2D258E598268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D1B94-D5D1-4002-B090-F270C270E1D8}" type="pres">
      <dgm:prSet presAssocID="{AF509029-8453-4988-82BB-F0BFF751A172}" presName="sibTrans" presStyleCnt="0"/>
      <dgm:spPr/>
    </dgm:pt>
    <dgm:pt modelId="{A7211127-818A-4329-9A18-DD869CA5FF80}" type="pres">
      <dgm:prSet presAssocID="{6D104FB5-4C74-43EA-9D4C-0E44EF532E70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45605-526E-4ED5-8F81-99D83FC59194}" type="pres">
      <dgm:prSet presAssocID="{BBB86A8A-D901-4E46-B5FE-B590E079DD1F}" presName="sibTrans" presStyleCnt="0"/>
      <dgm:spPr/>
    </dgm:pt>
    <dgm:pt modelId="{DF738CCA-F066-4BDD-8507-A478F49D09B2}" type="pres">
      <dgm:prSet presAssocID="{BB7E3FF2-69EF-4762-A647-03F187459B95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09B03-CE55-4E9B-93D1-6D72D00C34D9}" type="pres">
      <dgm:prSet presAssocID="{32F9BC91-D9BA-464F-96BA-AEA03C5A3BBC}" presName="sibTrans" presStyleCnt="0"/>
      <dgm:spPr/>
    </dgm:pt>
    <dgm:pt modelId="{471A10AE-A813-40E4-95CE-C8F185C022FA}" type="pres">
      <dgm:prSet presAssocID="{9E98FF6F-1CC1-413D-8BE9-7DACC5515C6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FB841-A926-4340-84C1-FEFB619E5738}" type="pres">
      <dgm:prSet presAssocID="{62013148-7F37-4511-8235-C009E5760217}" presName="sibTrans" presStyleCnt="0"/>
      <dgm:spPr/>
    </dgm:pt>
    <dgm:pt modelId="{9201FF0F-356A-44CF-A734-28EE09889735}" type="pres">
      <dgm:prSet presAssocID="{F8284BCC-5435-4120-91E5-A2F05CB34FE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870D45-D366-4E6D-A25C-F0834BCF46F0}" srcId="{F94FA3CB-CFA4-4D44-8C21-E7E8B62D6EEA}" destId="{BB7E3FF2-69EF-4762-A647-03F187459B95}" srcOrd="2" destOrd="0" parTransId="{8C721842-3F43-454D-944A-4C6FBCC126C0}" sibTransId="{32F9BC91-D9BA-464F-96BA-AEA03C5A3BBC}"/>
    <dgm:cxn modelId="{EAFC4BF9-B23F-4A80-AFC0-FA27F6F04B6F}" type="presOf" srcId="{BB7E3FF2-69EF-4762-A647-03F187459B95}" destId="{DF738CCA-F066-4BDD-8507-A478F49D09B2}" srcOrd="0" destOrd="0" presId="urn:microsoft.com/office/officeart/2005/8/layout/hProcess9"/>
    <dgm:cxn modelId="{655180EA-3559-4CBE-B040-DFCB25A70F9B}" type="presOf" srcId="{F94FA3CB-CFA4-4D44-8C21-E7E8B62D6EEA}" destId="{A9DCA6DE-4E82-415D-BE92-892733EADF57}" srcOrd="0" destOrd="0" presId="urn:microsoft.com/office/officeart/2005/8/layout/hProcess9"/>
    <dgm:cxn modelId="{115AABD8-0AFD-4572-BC90-98A531E4E2C2}" srcId="{F94FA3CB-CFA4-4D44-8C21-E7E8B62D6EEA}" destId="{6D104FB5-4C74-43EA-9D4C-0E44EF532E70}" srcOrd="1" destOrd="0" parTransId="{4FA7BD0E-73C6-41D1-9EA7-EEFECE5A7CC4}" sibTransId="{BBB86A8A-D901-4E46-B5FE-B590E079DD1F}"/>
    <dgm:cxn modelId="{AFD3A6D5-B64E-48E7-B9F2-6CFD934487BE}" type="presOf" srcId="{35B76CF4-4459-4CE0-BE3E-2D258E598268}" destId="{ED99BFE8-0592-4B15-801C-E1A155DE8751}" srcOrd="0" destOrd="0" presId="urn:microsoft.com/office/officeart/2005/8/layout/hProcess9"/>
    <dgm:cxn modelId="{9E6E1EA7-4662-46B2-9597-F49C7FA3505E}" type="presOf" srcId="{6D104FB5-4C74-43EA-9D4C-0E44EF532E70}" destId="{A7211127-818A-4329-9A18-DD869CA5FF80}" srcOrd="0" destOrd="0" presId="urn:microsoft.com/office/officeart/2005/8/layout/hProcess9"/>
    <dgm:cxn modelId="{B7217623-DEA7-4399-8693-4229D218C1D1}" type="presOf" srcId="{9E98FF6F-1CC1-413D-8BE9-7DACC5515C63}" destId="{471A10AE-A813-40E4-95CE-C8F185C022FA}" srcOrd="0" destOrd="0" presId="urn:microsoft.com/office/officeart/2005/8/layout/hProcess9"/>
    <dgm:cxn modelId="{0C10BE36-1E91-43A3-8940-A84076ED191A}" srcId="{F94FA3CB-CFA4-4D44-8C21-E7E8B62D6EEA}" destId="{F8284BCC-5435-4120-91E5-A2F05CB34FE0}" srcOrd="4" destOrd="0" parTransId="{73091461-14A4-4D03-9FF6-69CA829B196D}" sibTransId="{10D5A0DF-6F36-4C61-8D1F-99FE39E6999C}"/>
    <dgm:cxn modelId="{8555E615-C04B-4DC4-A2A6-3ED49A1D3E72}" srcId="{F94FA3CB-CFA4-4D44-8C21-E7E8B62D6EEA}" destId="{35B76CF4-4459-4CE0-BE3E-2D258E598268}" srcOrd="0" destOrd="0" parTransId="{634D02F2-D123-40B8-A0E0-B887377659A1}" sibTransId="{AF509029-8453-4988-82BB-F0BFF751A172}"/>
    <dgm:cxn modelId="{C49D71DB-7478-4482-844C-C9813B620A66}" srcId="{F94FA3CB-CFA4-4D44-8C21-E7E8B62D6EEA}" destId="{9E98FF6F-1CC1-413D-8BE9-7DACC5515C63}" srcOrd="3" destOrd="0" parTransId="{83E2A29D-7D01-4EAE-976E-E7F631DA2D54}" sibTransId="{62013148-7F37-4511-8235-C009E5760217}"/>
    <dgm:cxn modelId="{535862F9-E9F4-4ACA-A482-D96DD164A0CC}" type="presOf" srcId="{F8284BCC-5435-4120-91E5-A2F05CB34FE0}" destId="{9201FF0F-356A-44CF-A734-28EE09889735}" srcOrd="0" destOrd="0" presId="urn:microsoft.com/office/officeart/2005/8/layout/hProcess9"/>
    <dgm:cxn modelId="{4B5CC98A-092F-4517-9DE2-7299EC016BAA}" type="presParOf" srcId="{A9DCA6DE-4E82-415D-BE92-892733EADF57}" destId="{291C5DB3-3673-4504-B5B2-0D786CE4E793}" srcOrd="0" destOrd="0" presId="urn:microsoft.com/office/officeart/2005/8/layout/hProcess9"/>
    <dgm:cxn modelId="{0AF9F6D6-E4BD-4F17-B558-B57B5B9653E5}" type="presParOf" srcId="{A9DCA6DE-4E82-415D-BE92-892733EADF57}" destId="{953E1178-1CB7-4BBE-B2E3-B37C6EA4A11F}" srcOrd="1" destOrd="0" presId="urn:microsoft.com/office/officeart/2005/8/layout/hProcess9"/>
    <dgm:cxn modelId="{A2963A2E-B60C-47A8-886F-08DEA418BBF3}" type="presParOf" srcId="{953E1178-1CB7-4BBE-B2E3-B37C6EA4A11F}" destId="{ED99BFE8-0592-4B15-801C-E1A155DE8751}" srcOrd="0" destOrd="0" presId="urn:microsoft.com/office/officeart/2005/8/layout/hProcess9"/>
    <dgm:cxn modelId="{3F2B9473-7C78-4089-AA65-22A627AF1887}" type="presParOf" srcId="{953E1178-1CB7-4BBE-B2E3-B37C6EA4A11F}" destId="{CCED1B94-D5D1-4002-B090-F270C270E1D8}" srcOrd="1" destOrd="0" presId="urn:microsoft.com/office/officeart/2005/8/layout/hProcess9"/>
    <dgm:cxn modelId="{82DEFB7B-CCBB-4B88-902E-9562ADE416BF}" type="presParOf" srcId="{953E1178-1CB7-4BBE-B2E3-B37C6EA4A11F}" destId="{A7211127-818A-4329-9A18-DD869CA5FF80}" srcOrd="2" destOrd="0" presId="urn:microsoft.com/office/officeart/2005/8/layout/hProcess9"/>
    <dgm:cxn modelId="{F7E10D69-EC03-4DD0-8097-78910E0A172F}" type="presParOf" srcId="{953E1178-1CB7-4BBE-B2E3-B37C6EA4A11F}" destId="{9C345605-526E-4ED5-8F81-99D83FC59194}" srcOrd="3" destOrd="0" presId="urn:microsoft.com/office/officeart/2005/8/layout/hProcess9"/>
    <dgm:cxn modelId="{CD13D5ED-93EE-4903-AA6B-53A86B270E5B}" type="presParOf" srcId="{953E1178-1CB7-4BBE-B2E3-B37C6EA4A11F}" destId="{DF738CCA-F066-4BDD-8507-A478F49D09B2}" srcOrd="4" destOrd="0" presId="urn:microsoft.com/office/officeart/2005/8/layout/hProcess9"/>
    <dgm:cxn modelId="{E40A6B9B-2267-4BDD-976D-3AC3E96F12AB}" type="presParOf" srcId="{953E1178-1CB7-4BBE-B2E3-B37C6EA4A11F}" destId="{9AA09B03-CE55-4E9B-93D1-6D72D00C34D9}" srcOrd="5" destOrd="0" presId="urn:microsoft.com/office/officeart/2005/8/layout/hProcess9"/>
    <dgm:cxn modelId="{A2B74D52-FAE9-4AEA-AA44-B917BA11E25B}" type="presParOf" srcId="{953E1178-1CB7-4BBE-B2E3-B37C6EA4A11F}" destId="{471A10AE-A813-40E4-95CE-C8F185C022FA}" srcOrd="6" destOrd="0" presId="urn:microsoft.com/office/officeart/2005/8/layout/hProcess9"/>
    <dgm:cxn modelId="{71D0641D-5E03-4D7D-A1CC-0C8740A97AB3}" type="presParOf" srcId="{953E1178-1CB7-4BBE-B2E3-B37C6EA4A11F}" destId="{E0EFB841-A926-4340-84C1-FEFB619E5738}" srcOrd="7" destOrd="0" presId="urn:microsoft.com/office/officeart/2005/8/layout/hProcess9"/>
    <dgm:cxn modelId="{A177B303-9FE4-49A7-A179-7C556517E407}" type="presParOf" srcId="{953E1178-1CB7-4BBE-B2E3-B37C6EA4A11F}" destId="{9201FF0F-356A-44CF-A734-28EE0988973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FA3CB-CFA4-4D44-8C21-E7E8B62D6EE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5B76CF4-4459-4CE0-BE3E-2D258E598268}">
      <dgm:prSet phldrT="[Text]"/>
      <dgm:spPr/>
      <dgm:t>
        <a:bodyPr/>
        <a:lstStyle/>
        <a:p>
          <a:r>
            <a:rPr lang="en-US" dirty="0" smtClean="0"/>
            <a:t>Budget based on client luxury level and square footage</a:t>
          </a:r>
          <a:endParaRPr lang="en-US" dirty="0"/>
        </a:p>
      </dgm:t>
    </dgm:pt>
    <dgm:pt modelId="{634D02F2-D123-40B8-A0E0-B887377659A1}" type="parTrans" cxnId="{8555E615-C04B-4DC4-A2A6-3ED49A1D3E72}">
      <dgm:prSet/>
      <dgm:spPr/>
      <dgm:t>
        <a:bodyPr/>
        <a:lstStyle/>
        <a:p>
          <a:endParaRPr lang="en-US"/>
        </a:p>
      </dgm:t>
    </dgm:pt>
    <dgm:pt modelId="{AF509029-8453-4988-82BB-F0BFF751A172}" type="sibTrans" cxnId="{8555E615-C04B-4DC4-A2A6-3ED49A1D3E72}">
      <dgm:prSet/>
      <dgm:spPr/>
      <dgm:t>
        <a:bodyPr/>
        <a:lstStyle/>
        <a:p>
          <a:endParaRPr lang="en-US"/>
        </a:p>
      </dgm:t>
    </dgm:pt>
    <dgm:pt modelId="{6D104FB5-4C74-43EA-9D4C-0E44EF532E70}">
      <dgm:prSet phldrT="[Text]"/>
      <dgm:spPr/>
      <dgm:t>
        <a:bodyPr/>
        <a:lstStyle/>
        <a:p>
          <a:r>
            <a:rPr lang="en-US" dirty="0" smtClean="0"/>
            <a:t>Designer is required to stay within budget and luxury level</a:t>
          </a:r>
          <a:endParaRPr lang="en-US" dirty="0"/>
        </a:p>
      </dgm:t>
    </dgm:pt>
    <dgm:pt modelId="{4FA7BD0E-73C6-41D1-9EA7-EEFECE5A7CC4}" type="parTrans" cxnId="{115AABD8-0AFD-4572-BC90-98A531E4E2C2}">
      <dgm:prSet/>
      <dgm:spPr/>
      <dgm:t>
        <a:bodyPr/>
        <a:lstStyle/>
        <a:p>
          <a:endParaRPr lang="en-US"/>
        </a:p>
      </dgm:t>
    </dgm:pt>
    <dgm:pt modelId="{BBB86A8A-D901-4E46-B5FE-B590E079DD1F}" type="sibTrans" cxnId="{115AABD8-0AFD-4572-BC90-98A531E4E2C2}">
      <dgm:prSet/>
      <dgm:spPr/>
      <dgm:t>
        <a:bodyPr/>
        <a:lstStyle/>
        <a:p>
          <a:endParaRPr lang="en-US"/>
        </a:p>
      </dgm:t>
    </dgm:pt>
    <dgm:pt modelId="{BB7E3FF2-69EF-4762-A647-03F187459B95}">
      <dgm:prSet phldrT="[Text]"/>
      <dgm:spPr/>
      <dgm:t>
        <a:bodyPr/>
        <a:lstStyle/>
        <a:p>
          <a:r>
            <a:rPr lang="en-US" dirty="0" smtClean="0"/>
            <a:t>Designer is not incentivized to spend on high-end furnishings</a:t>
          </a:r>
          <a:endParaRPr lang="en-US" dirty="0"/>
        </a:p>
      </dgm:t>
    </dgm:pt>
    <dgm:pt modelId="{8C721842-3F43-454D-944A-4C6FBCC126C0}" type="parTrans" cxnId="{DA870D45-D366-4E6D-A25C-F0834BCF46F0}">
      <dgm:prSet/>
      <dgm:spPr/>
      <dgm:t>
        <a:bodyPr/>
        <a:lstStyle/>
        <a:p>
          <a:endParaRPr lang="en-US"/>
        </a:p>
      </dgm:t>
    </dgm:pt>
    <dgm:pt modelId="{32F9BC91-D9BA-464F-96BA-AEA03C5A3BBC}" type="sibTrans" cxnId="{DA870D45-D366-4E6D-A25C-F0834BCF46F0}">
      <dgm:prSet/>
      <dgm:spPr/>
      <dgm:t>
        <a:bodyPr/>
        <a:lstStyle/>
        <a:p>
          <a:endParaRPr lang="en-US"/>
        </a:p>
      </dgm:t>
    </dgm:pt>
    <dgm:pt modelId="{9E98FF6F-1CC1-413D-8BE9-7DACC5515C63}">
      <dgm:prSet phldrT="[Text]"/>
      <dgm:spPr/>
      <dgm:t>
        <a:bodyPr/>
        <a:lstStyle/>
        <a:p>
          <a:r>
            <a:rPr lang="en-US" dirty="0" smtClean="0"/>
            <a:t>Designer is required to work in a timely manner to stay on budget</a:t>
          </a:r>
          <a:endParaRPr lang="en-US" dirty="0"/>
        </a:p>
      </dgm:t>
    </dgm:pt>
    <dgm:pt modelId="{83E2A29D-7D01-4EAE-976E-E7F631DA2D54}" type="parTrans" cxnId="{C49D71DB-7478-4482-844C-C9813B620A66}">
      <dgm:prSet/>
      <dgm:spPr/>
      <dgm:t>
        <a:bodyPr/>
        <a:lstStyle/>
        <a:p>
          <a:endParaRPr lang="en-US"/>
        </a:p>
      </dgm:t>
    </dgm:pt>
    <dgm:pt modelId="{62013148-7F37-4511-8235-C009E5760217}" type="sibTrans" cxnId="{C49D71DB-7478-4482-844C-C9813B620A66}">
      <dgm:prSet/>
      <dgm:spPr/>
      <dgm:t>
        <a:bodyPr/>
        <a:lstStyle/>
        <a:p>
          <a:endParaRPr lang="en-US"/>
        </a:p>
      </dgm:t>
    </dgm:pt>
    <dgm:pt modelId="{F8284BCC-5435-4120-91E5-A2F05CB34FE0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Builder gets best value and design based on their luxury specifications</a:t>
          </a:r>
          <a:endParaRPr lang="en-US" dirty="0"/>
        </a:p>
      </dgm:t>
    </dgm:pt>
    <dgm:pt modelId="{73091461-14A4-4D03-9FF6-69CA829B196D}" type="parTrans" cxnId="{0C10BE36-1E91-43A3-8940-A84076ED191A}">
      <dgm:prSet/>
      <dgm:spPr/>
      <dgm:t>
        <a:bodyPr/>
        <a:lstStyle/>
        <a:p>
          <a:endParaRPr lang="en-US"/>
        </a:p>
      </dgm:t>
    </dgm:pt>
    <dgm:pt modelId="{10D5A0DF-6F36-4C61-8D1F-99FE39E6999C}" type="sibTrans" cxnId="{0C10BE36-1E91-43A3-8940-A84076ED191A}">
      <dgm:prSet/>
      <dgm:spPr/>
      <dgm:t>
        <a:bodyPr/>
        <a:lstStyle/>
        <a:p>
          <a:endParaRPr lang="en-US"/>
        </a:p>
      </dgm:t>
    </dgm:pt>
    <dgm:pt modelId="{A9DCA6DE-4E82-415D-BE92-892733EADF57}" type="pres">
      <dgm:prSet presAssocID="{F94FA3CB-CFA4-4D44-8C21-E7E8B62D6EEA}" presName="CompostProcess" presStyleCnt="0">
        <dgm:presLayoutVars>
          <dgm:dir/>
          <dgm:resizeHandles val="exact"/>
        </dgm:presLayoutVars>
      </dgm:prSet>
      <dgm:spPr/>
    </dgm:pt>
    <dgm:pt modelId="{291C5DB3-3673-4504-B5B2-0D786CE4E793}" type="pres">
      <dgm:prSet presAssocID="{F94FA3CB-CFA4-4D44-8C21-E7E8B62D6EEA}" presName="arrow" presStyleLbl="bgShp" presStyleIdx="0" presStyleCnt="1" custScaleX="117647"/>
      <dgm:spPr/>
    </dgm:pt>
    <dgm:pt modelId="{953E1178-1CB7-4BBE-B2E3-B37C6EA4A11F}" type="pres">
      <dgm:prSet presAssocID="{F94FA3CB-CFA4-4D44-8C21-E7E8B62D6EEA}" presName="linearProcess" presStyleCnt="0"/>
      <dgm:spPr/>
    </dgm:pt>
    <dgm:pt modelId="{ED99BFE8-0592-4B15-801C-E1A155DE8751}" type="pres">
      <dgm:prSet presAssocID="{35B76CF4-4459-4CE0-BE3E-2D258E598268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D1B94-D5D1-4002-B090-F270C270E1D8}" type="pres">
      <dgm:prSet presAssocID="{AF509029-8453-4988-82BB-F0BFF751A172}" presName="sibTrans" presStyleCnt="0"/>
      <dgm:spPr/>
    </dgm:pt>
    <dgm:pt modelId="{A7211127-818A-4329-9A18-DD869CA5FF80}" type="pres">
      <dgm:prSet presAssocID="{6D104FB5-4C74-43EA-9D4C-0E44EF532E70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45605-526E-4ED5-8F81-99D83FC59194}" type="pres">
      <dgm:prSet presAssocID="{BBB86A8A-D901-4E46-B5FE-B590E079DD1F}" presName="sibTrans" presStyleCnt="0"/>
      <dgm:spPr/>
    </dgm:pt>
    <dgm:pt modelId="{DF738CCA-F066-4BDD-8507-A478F49D09B2}" type="pres">
      <dgm:prSet presAssocID="{BB7E3FF2-69EF-4762-A647-03F187459B95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09B03-CE55-4E9B-93D1-6D72D00C34D9}" type="pres">
      <dgm:prSet presAssocID="{32F9BC91-D9BA-464F-96BA-AEA03C5A3BBC}" presName="sibTrans" presStyleCnt="0"/>
      <dgm:spPr/>
    </dgm:pt>
    <dgm:pt modelId="{471A10AE-A813-40E4-95CE-C8F185C022FA}" type="pres">
      <dgm:prSet presAssocID="{9E98FF6F-1CC1-413D-8BE9-7DACC5515C6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FB841-A926-4340-84C1-FEFB619E5738}" type="pres">
      <dgm:prSet presAssocID="{62013148-7F37-4511-8235-C009E5760217}" presName="sibTrans" presStyleCnt="0"/>
      <dgm:spPr/>
    </dgm:pt>
    <dgm:pt modelId="{9201FF0F-356A-44CF-A734-28EE09889735}" type="pres">
      <dgm:prSet presAssocID="{F8284BCC-5435-4120-91E5-A2F05CB34FE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870D45-D366-4E6D-A25C-F0834BCF46F0}" srcId="{F94FA3CB-CFA4-4D44-8C21-E7E8B62D6EEA}" destId="{BB7E3FF2-69EF-4762-A647-03F187459B95}" srcOrd="2" destOrd="0" parTransId="{8C721842-3F43-454D-944A-4C6FBCC126C0}" sibTransId="{32F9BC91-D9BA-464F-96BA-AEA03C5A3BBC}"/>
    <dgm:cxn modelId="{CCF16291-1D32-42AA-9EA2-B3983C677409}" type="presOf" srcId="{35B76CF4-4459-4CE0-BE3E-2D258E598268}" destId="{ED99BFE8-0592-4B15-801C-E1A155DE8751}" srcOrd="0" destOrd="0" presId="urn:microsoft.com/office/officeart/2005/8/layout/hProcess9"/>
    <dgm:cxn modelId="{115AABD8-0AFD-4572-BC90-98A531E4E2C2}" srcId="{F94FA3CB-CFA4-4D44-8C21-E7E8B62D6EEA}" destId="{6D104FB5-4C74-43EA-9D4C-0E44EF532E70}" srcOrd="1" destOrd="0" parTransId="{4FA7BD0E-73C6-41D1-9EA7-EEFECE5A7CC4}" sibTransId="{BBB86A8A-D901-4E46-B5FE-B590E079DD1F}"/>
    <dgm:cxn modelId="{9E872A59-AB07-44DB-9082-77A7E26EF7A8}" type="presOf" srcId="{F94FA3CB-CFA4-4D44-8C21-E7E8B62D6EEA}" destId="{A9DCA6DE-4E82-415D-BE92-892733EADF57}" srcOrd="0" destOrd="0" presId="urn:microsoft.com/office/officeart/2005/8/layout/hProcess9"/>
    <dgm:cxn modelId="{48815D57-9C37-4FDB-A8FF-A3978E56E984}" type="presOf" srcId="{9E98FF6F-1CC1-413D-8BE9-7DACC5515C63}" destId="{471A10AE-A813-40E4-95CE-C8F185C022FA}" srcOrd="0" destOrd="0" presId="urn:microsoft.com/office/officeart/2005/8/layout/hProcess9"/>
    <dgm:cxn modelId="{1880694E-9F5B-448D-A502-FF72064A34EF}" type="presOf" srcId="{F8284BCC-5435-4120-91E5-A2F05CB34FE0}" destId="{9201FF0F-356A-44CF-A734-28EE09889735}" srcOrd="0" destOrd="0" presId="urn:microsoft.com/office/officeart/2005/8/layout/hProcess9"/>
    <dgm:cxn modelId="{1395402F-4B5E-4AC0-9352-50290CB186A6}" type="presOf" srcId="{BB7E3FF2-69EF-4762-A647-03F187459B95}" destId="{DF738CCA-F066-4BDD-8507-A478F49D09B2}" srcOrd="0" destOrd="0" presId="urn:microsoft.com/office/officeart/2005/8/layout/hProcess9"/>
    <dgm:cxn modelId="{FC877ECA-3556-4FFE-8BF2-A571034876AF}" type="presOf" srcId="{6D104FB5-4C74-43EA-9D4C-0E44EF532E70}" destId="{A7211127-818A-4329-9A18-DD869CA5FF80}" srcOrd="0" destOrd="0" presId="urn:microsoft.com/office/officeart/2005/8/layout/hProcess9"/>
    <dgm:cxn modelId="{0C10BE36-1E91-43A3-8940-A84076ED191A}" srcId="{F94FA3CB-CFA4-4D44-8C21-E7E8B62D6EEA}" destId="{F8284BCC-5435-4120-91E5-A2F05CB34FE0}" srcOrd="4" destOrd="0" parTransId="{73091461-14A4-4D03-9FF6-69CA829B196D}" sibTransId="{10D5A0DF-6F36-4C61-8D1F-99FE39E6999C}"/>
    <dgm:cxn modelId="{8555E615-C04B-4DC4-A2A6-3ED49A1D3E72}" srcId="{F94FA3CB-CFA4-4D44-8C21-E7E8B62D6EEA}" destId="{35B76CF4-4459-4CE0-BE3E-2D258E598268}" srcOrd="0" destOrd="0" parTransId="{634D02F2-D123-40B8-A0E0-B887377659A1}" sibTransId="{AF509029-8453-4988-82BB-F0BFF751A172}"/>
    <dgm:cxn modelId="{C49D71DB-7478-4482-844C-C9813B620A66}" srcId="{F94FA3CB-CFA4-4D44-8C21-E7E8B62D6EEA}" destId="{9E98FF6F-1CC1-413D-8BE9-7DACC5515C63}" srcOrd="3" destOrd="0" parTransId="{83E2A29D-7D01-4EAE-976E-E7F631DA2D54}" sibTransId="{62013148-7F37-4511-8235-C009E5760217}"/>
    <dgm:cxn modelId="{CE8392A8-4424-4890-9764-9646196631D7}" type="presParOf" srcId="{A9DCA6DE-4E82-415D-BE92-892733EADF57}" destId="{291C5DB3-3673-4504-B5B2-0D786CE4E793}" srcOrd="0" destOrd="0" presId="urn:microsoft.com/office/officeart/2005/8/layout/hProcess9"/>
    <dgm:cxn modelId="{2582E6CD-70D8-4DD0-8D95-A0411A0B97B8}" type="presParOf" srcId="{A9DCA6DE-4E82-415D-BE92-892733EADF57}" destId="{953E1178-1CB7-4BBE-B2E3-B37C6EA4A11F}" srcOrd="1" destOrd="0" presId="urn:microsoft.com/office/officeart/2005/8/layout/hProcess9"/>
    <dgm:cxn modelId="{B1455736-3CEB-45C1-91CC-A4040F62299B}" type="presParOf" srcId="{953E1178-1CB7-4BBE-B2E3-B37C6EA4A11F}" destId="{ED99BFE8-0592-4B15-801C-E1A155DE8751}" srcOrd="0" destOrd="0" presId="urn:microsoft.com/office/officeart/2005/8/layout/hProcess9"/>
    <dgm:cxn modelId="{ED5149CC-BF6A-447E-9CE5-640EEE059C47}" type="presParOf" srcId="{953E1178-1CB7-4BBE-B2E3-B37C6EA4A11F}" destId="{CCED1B94-D5D1-4002-B090-F270C270E1D8}" srcOrd="1" destOrd="0" presId="urn:microsoft.com/office/officeart/2005/8/layout/hProcess9"/>
    <dgm:cxn modelId="{7CD0BDEE-77DE-4E3D-995C-1D242E929068}" type="presParOf" srcId="{953E1178-1CB7-4BBE-B2E3-B37C6EA4A11F}" destId="{A7211127-818A-4329-9A18-DD869CA5FF80}" srcOrd="2" destOrd="0" presId="urn:microsoft.com/office/officeart/2005/8/layout/hProcess9"/>
    <dgm:cxn modelId="{E42EB101-D9FC-4B7D-90DC-B505A311E1BD}" type="presParOf" srcId="{953E1178-1CB7-4BBE-B2E3-B37C6EA4A11F}" destId="{9C345605-526E-4ED5-8F81-99D83FC59194}" srcOrd="3" destOrd="0" presId="urn:microsoft.com/office/officeart/2005/8/layout/hProcess9"/>
    <dgm:cxn modelId="{9FADDF4B-5EAA-491D-AC18-80803905D596}" type="presParOf" srcId="{953E1178-1CB7-4BBE-B2E3-B37C6EA4A11F}" destId="{DF738CCA-F066-4BDD-8507-A478F49D09B2}" srcOrd="4" destOrd="0" presId="urn:microsoft.com/office/officeart/2005/8/layout/hProcess9"/>
    <dgm:cxn modelId="{559B2CBA-7B66-4D15-8486-3DDF822CCE2D}" type="presParOf" srcId="{953E1178-1CB7-4BBE-B2E3-B37C6EA4A11F}" destId="{9AA09B03-CE55-4E9B-93D1-6D72D00C34D9}" srcOrd="5" destOrd="0" presId="urn:microsoft.com/office/officeart/2005/8/layout/hProcess9"/>
    <dgm:cxn modelId="{D21877A2-955D-4F80-99F9-F7509228B9D3}" type="presParOf" srcId="{953E1178-1CB7-4BBE-B2E3-B37C6EA4A11F}" destId="{471A10AE-A813-40E4-95CE-C8F185C022FA}" srcOrd="6" destOrd="0" presId="urn:microsoft.com/office/officeart/2005/8/layout/hProcess9"/>
    <dgm:cxn modelId="{42422C16-1606-4C7E-B550-D2584573C25D}" type="presParOf" srcId="{953E1178-1CB7-4BBE-B2E3-B37C6EA4A11F}" destId="{E0EFB841-A926-4340-84C1-FEFB619E5738}" srcOrd="7" destOrd="0" presId="urn:microsoft.com/office/officeart/2005/8/layout/hProcess9"/>
    <dgm:cxn modelId="{AA49C8CD-C88A-4C61-9E04-3FD92860CA60}" type="presParOf" srcId="{953E1178-1CB7-4BBE-B2E3-B37C6EA4A11F}" destId="{9201FF0F-356A-44CF-A734-28EE0988973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C5DB3-3673-4504-B5B2-0D786CE4E793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9BFE8-0592-4B15-801C-E1A155DE8751}">
      <dsp:nvSpPr>
        <dsp:cNvPr id="0" name=""/>
        <dsp:cNvSpPr/>
      </dsp:nvSpPr>
      <dsp:spPr>
        <a:xfrm>
          <a:off x="2678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Classic Finishes</a:t>
          </a:r>
          <a:endParaRPr lang="en-US" sz="1400" kern="1200" dirty="0"/>
        </a:p>
      </dsp:txBody>
      <dsp:txXfrm>
        <a:off x="59855" y="1276376"/>
        <a:ext cx="1056923" cy="1511246"/>
      </dsp:txXfrm>
    </dsp:sp>
    <dsp:sp modelId="{A7211127-818A-4329-9A18-DD869CA5FF80}">
      <dsp:nvSpPr>
        <dsp:cNvPr id="0" name=""/>
        <dsp:cNvSpPr/>
      </dsp:nvSpPr>
      <dsp:spPr>
        <a:xfrm>
          <a:off x="1232520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Trending and Dramatic Fixtures</a:t>
          </a:r>
          <a:endParaRPr lang="en-US" sz="1400" kern="1200" dirty="0"/>
        </a:p>
      </dsp:txBody>
      <dsp:txXfrm>
        <a:off x="1289697" y="1276376"/>
        <a:ext cx="1056923" cy="1511246"/>
      </dsp:txXfrm>
    </dsp:sp>
    <dsp:sp modelId="{DF738CCA-F066-4BDD-8507-A478F49D09B2}">
      <dsp:nvSpPr>
        <dsp:cNvPr id="0" name=""/>
        <dsp:cNvSpPr/>
      </dsp:nvSpPr>
      <dsp:spPr>
        <a:xfrm>
          <a:off x="2462361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Classic Large Furnishings</a:t>
          </a:r>
          <a:endParaRPr lang="en-US" sz="1400" kern="1200" dirty="0"/>
        </a:p>
      </dsp:txBody>
      <dsp:txXfrm>
        <a:off x="2519538" y="1276376"/>
        <a:ext cx="1056923" cy="1511246"/>
      </dsp:txXfrm>
    </dsp:sp>
    <dsp:sp modelId="{471A10AE-A813-40E4-95CE-C8F185C022FA}">
      <dsp:nvSpPr>
        <dsp:cNvPr id="0" name=""/>
        <dsp:cNvSpPr/>
      </dsp:nvSpPr>
      <dsp:spPr>
        <a:xfrm>
          <a:off x="3692202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Trending and Custom Small Furnishings</a:t>
          </a:r>
          <a:endParaRPr lang="en-US" sz="1400" kern="1200" dirty="0"/>
        </a:p>
      </dsp:txBody>
      <dsp:txXfrm>
        <a:off x="3749379" y="1276376"/>
        <a:ext cx="1056923" cy="1511246"/>
      </dsp:txXfrm>
    </dsp:sp>
    <dsp:sp modelId="{9201FF0F-356A-44CF-A734-28EE09889735}">
      <dsp:nvSpPr>
        <dsp:cNvPr id="0" name=""/>
        <dsp:cNvSpPr/>
      </dsp:nvSpPr>
      <dsp:spPr>
        <a:xfrm>
          <a:off x="4922043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Wow-Factor, Memorable Piece Per Space</a:t>
          </a:r>
          <a:endParaRPr lang="en-US" sz="1400" kern="1200" dirty="0"/>
        </a:p>
      </dsp:txBody>
      <dsp:txXfrm>
        <a:off x="4979220" y="1276376"/>
        <a:ext cx="1056923" cy="1511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C5DB3-3673-4504-B5B2-0D786CE4E793}">
      <dsp:nvSpPr>
        <dsp:cNvPr id="0" name=""/>
        <dsp:cNvSpPr/>
      </dsp:nvSpPr>
      <dsp:spPr>
        <a:xfrm>
          <a:off x="1" y="0"/>
          <a:ext cx="6095996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9BFE8-0592-4B15-801C-E1A155DE8751}">
      <dsp:nvSpPr>
        <dsp:cNvPr id="0" name=""/>
        <dsp:cNvSpPr/>
      </dsp:nvSpPr>
      <dsp:spPr>
        <a:xfrm>
          <a:off x="2678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Budget based on client luxury level and square footage</a:t>
          </a:r>
          <a:endParaRPr lang="en-US" sz="1200" kern="1200" dirty="0"/>
        </a:p>
      </dsp:txBody>
      <dsp:txXfrm>
        <a:off x="59855" y="1276376"/>
        <a:ext cx="1056923" cy="1511246"/>
      </dsp:txXfrm>
    </dsp:sp>
    <dsp:sp modelId="{A7211127-818A-4329-9A18-DD869CA5FF80}">
      <dsp:nvSpPr>
        <dsp:cNvPr id="0" name=""/>
        <dsp:cNvSpPr/>
      </dsp:nvSpPr>
      <dsp:spPr>
        <a:xfrm>
          <a:off x="1232520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Designer is required to stay within budget and luxury level</a:t>
          </a:r>
          <a:endParaRPr lang="en-US" sz="1200" kern="1200" dirty="0"/>
        </a:p>
      </dsp:txBody>
      <dsp:txXfrm>
        <a:off x="1289697" y="1276376"/>
        <a:ext cx="1056923" cy="1511246"/>
      </dsp:txXfrm>
    </dsp:sp>
    <dsp:sp modelId="{DF738CCA-F066-4BDD-8507-A478F49D09B2}">
      <dsp:nvSpPr>
        <dsp:cNvPr id="0" name=""/>
        <dsp:cNvSpPr/>
      </dsp:nvSpPr>
      <dsp:spPr>
        <a:xfrm>
          <a:off x="2462361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Designer is not incentivized to spend on high-end furnishings</a:t>
          </a:r>
          <a:endParaRPr lang="en-US" sz="1200" kern="1200" dirty="0"/>
        </a:p>
      </dsp:txBody>
      <dsp:txXfrm>
        <a:off x="2519538" y="1276376"/>
        <a:ext cx="1056923" cy="1511246"/>
      </dsp:txXfrm>
    </dsp:sp>
    <dsp:sp modelId="{471A10AE-A813-40E4-95CE-C8F185C022FA}">
      <dsp:nvSpPr>
        <dsp:cNvPr id="0" name=""/>
        <dsp:cNvSpPr/>
      </dsp:nvSpPr>
      <dsp:spPr>
        <a:xfrm>
          <a:off x="3692202" y="1219199"/>
          <a:ext cx="1171277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Designer is required to work in a timely manner to stay on budget</a:t>
          </a:r>
          <a:endParaRPr lang="en-US" sz="1200" kern="1200" dirty="0"/>
        </a:p>
      </dsp:txBody>
      <dsp:txXfrm>
        <a:off x="3749379" y="1276376"/>
        <a:ext cx="1056923" cy="1511246"/>
      </dsp:txXfrm>
    </dsp:sp>
    <dsp:sp modelId="{9201FF0F-356A-44CF-A734-28EE09889735}">
      <dsp:nvSpPr>
        <dsp:cNvPr id="0" name=""/>
        <dsp:cNvSpPr/>
      </dsp:nvSpPr>
      <dsp:spPr>
        <a:xfrm>
          <a:off x="4922043" y="1219199"/>
          <a:ext cx="1171277" cy="1625600"/>
        </a:xfrm>
        <a:prstGeom prst="roundRect">
          <a:avLst/>
        </a:prstGeom>
        <a:solidFill>
          <a:schemeClr val="accent1">
            <a:lumMod val="5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Builder gets best value and design based on their luxury specifications</a:t>
          </a:r>
          <a:endParaRPr lang="en-US" sz="1200" kern="1200" dirty="0"/>
        </a:p>
      </dsp:txBody>
      <dsp:txXfrm>
        <a:off x="4979220" y="1276376"/>
        <a:ext cx="1056923" cy="1511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December 13,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December 13,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How we work and what sets us apart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721243"/>
            <a:ext cx="1748028" cy="174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Pottery Barn/Ballard Design</a:t>
            </a:r>
            <a:endParaRPr lang="en-US" dirty="0"/>
          </a:p>
        </p:txBody>
      </p:sp>
      <p:pic>
        <p:nvPicPr>
          <p:cNvPr id="4" name="Picture 3" descr="Pottery Barn traditional-living-room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30484" r="41190" b="16817"/>
          <a:stretch/>
        </p:blipFill>
        <p:spPr>
          <a:xfrm>
            <a:off x="1110343" y="1371600"/>
            <a:ext cx="6868886" cy="538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Pottery Barn/Ballard Design</a:t>
            </a:r>
            <a:endParaRPr lang="en-US" dirty="0"/>
          </a:p>
        </p:txBody>
      </p:sp>
      <p:pic>
        <p:nvPicPr>
          <p:cNvPr id="4" name="Picture 3" descr="Family Room: Let The Fun Begin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5765" r="36785" b="12407"/>
          <a:stretch/>
        </p:blipFill>
        <p:spPr>
          <a:xfrm>
            <a:off x="1589314" y="1371600"/>
            <a:ext cx="5943600" cy="529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Williams Sonoma/Trade - $55-65 </a:t>
            </a:r>
            <a:r>
              <a:rPr lang="en-US" dirty="0" err="1" smtClean="0"/>
              <a:t>psf</a:t>
            </a:r>
            <a:endParaRPr lang="en-US" dirty="0"/>
          </a:p>
        </p:txBody>
      </p:sp>
      <p:pic>
        <p:nvPicPr>
          <p:cNvPr id="3" name="Picture 2" descr="williams sonoma living room love the window seat running along the ...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28998" r="42501" b="25217"/>
          <a:stretch/>
        </p:blipFill>
        <p:spPr>
          <a:xfrm>
            <a:off x="914399" y="1447800"/>
            <a:ext cx="713064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Williams Sonoma/Trade</a:t>
            </a:r>
            <a:endParaRPr lang="en-US" dirty="0"/>
          </a:p>
        </p:txBody>
      </p:sp>
      <p:pic>
        <p:nvPicPr>
          <p:cNvPr id="4" name="Picture 3" descr="Traditional Modern Furnitre &amp; Decor | Williams-Sonoma | Williams-Sonoma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4039" r="21309" b="14086"/>
          <a:stretch/>
        </p:blipFill>
        <p:spPr>
          <a:xfrm>
            <a:off x="685800" y="1600200"/>
            <a:ext cx="7611845" cy="484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Williams Sonoma/Trade</a:t>
            </a:r>
            <a:endParaRPr lang="en-US" dirty="0"/>
          </a:p>
        </p:txBody>
      </p:sp>
      <p:pic>
        <p:nvPicPr>
          <p:cNvPr id="4" name="Picture 3" descr="Contemporary Luxe | Williams-Sonoma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3" t="28200" r="21428" b="28367"/>
          <a:stretch/>
        </p:blipFill>
        <p:spPr>
          <a:xfrm>
            <a:off x="685800" y="1447800"/>
            <a:ext cx="7726677" cy="522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and Bespoke - $75+</a:t>
            </a:r>
            <a:endParaRPr lang="en-US" dirty="0"/>
          </a:p>
        </p:txBody>
      </p:sp>
      <p:pic>
        <p:nvPicPr>
          <p:cNvPr id="3" name="Picture 2" descr="Official Site | Lexington Home Brand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t="30258" r="12262" b="3795"/>
          <a:stretch/>
        </p:blipFill>
        <p:spPr>
          <a:xfrm>
            <a:off x="304800" y="1905000"/>
            <a:ext cx="8518524" cy="40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and Bespoke</a:t>
            </a:r>
            <a:endParaRPr lang="en-US" dirty="0"/>
          </a:p>
        </p:txBody>
      </p:sp>
      <p:pic>
        <p:nvPicPr>
          <p:cNvPr id="5" name="Picture 4" descr="Official Site | Lexington Home Brand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28773" r="15357" b="3389"/>
          <a:stretch/>
        </p:blipFill>
        <p:spPr>
          <a:xfrm>
            <a:off x="76200" y="1447800"/>
            <a:ext cx="8815204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and Bespoke</a:t>
            </a:r>
            <a:endParaRPr lang="en-US" dirty="0"/>
          </a:p>
        </p:txBody>
      </p:sp>
      <p:pic>
        <p:nvPicPr>
          <p:cNvPr id="6" name="Picture 5" descr="Official Site | Lexington Home Brand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32134" r="10238" b="2969"/>
          <a:stretch/>
        </p:blipFill>
        <p:spPr>
          <a:xfrm>
            <a:off x="-32657" y="1524000"/>
            <a:ext cx="9305279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 and Bespoke</a:t>
            </a:r>
            <a:endParaRPr lang="en-US" dirty="0"/>
          </a:p>
        </p:txBody>
      </p:sp>
      <p:pic>
        <p:nvPicPr>
          <p:cNvPr id="3" name="Picture 2" descr="Official Site | Lexington Home Brand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29628" r="11072" b="2115"/>
          <a:stretch/>
        </p:blipFill>
        <p:spPr>
          <a:xfrm>
            <a:off x="14905" y="1600200"/>
            <a:ext cx="904318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9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Our Buyer Demographic?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Price point of the homes, as well as great school district dictate a typical third home buyer, married couple with two kids ages (10-15) and family dog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Telecommuting location dictates an office in the downstairs open space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Popular “interests” for families with kids in the 10-14 age in this neighborhood are baseball, soccer, beach/surfing, horses (due to close rural/riding area)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This is a family who vacations and entertains a lot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8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Way We Work…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62994420"/>
              </p:ext>
            </p:extLst>
          </p:nvPr>
        </p:nvGraphicFramePr>
        <p:xfrm>
          <a:off x="1524000" y="152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09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What is Your Luxury Level?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62591"/>
            <a:ext cx="6200775" cy="57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Transparency in Pricing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89769844"/>
              </p:ext>
            </p:extLst>
          </p:nvPr>
        </p:nvGraphicFramePr>
        <p:xfrm>
          <a:off x="1524000" y="152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04485" y="46482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Design Expectation</a:t>
            </a:r>
          </a:p>
          <a:p>
            <a:pPr algn="ctr"/>
            <a:r>
              <a:rPr lang="en-US" sz="1200" dirty="0" smtClean="0"/>
              <a:t>Is Established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758068" y="4648200"/>
            <a:ext cx="11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Budget is</a:t>
            </a:r>
          </a:p>
          <a:p>
            <a:pPr algn="ctr"/>
            <a:r>
              <a:rPr lang="en-US" sz="1200" dirty="0" smtClean="0"/>
              <a:t>Precise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975409" y="4648199"/>
            <a:ext cx="11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Budget is</a:t>
            </a:r>
          </a:p>
          <a:p>
            <a:pPr algn="ctr"/>
            <a:r>
              <a:rPr lang="en-US" sz="1200" dirty="0" smtClean="0"/>
              <a:t>Not Padded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257799" y="4648200"/>
            <a:ext cx="118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Speed and Efficiency are Rewarded Not Discouraged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69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Service Model Home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Based on Luxury Level of Client $25-75. per sq. ft.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Fee includes presentation, specifications and design for flooring, paint colors, counter and cabinet finishes, lighting fixtures, wall treatments, window treatments and space planning.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Fee includes the cost of all furniture, merchandising accessories, artwork, greenery, custom bedding, pillows and upholstery.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Designer hires the movers, merchandisers and custom upholsterers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Builder is responsible for purchasing sourced/specified fixtures (flooring, cabinets, lighting, plumbing and custom window treatments).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dirty="0"/>
              <a:t>Builder is responsible for paying subcontractors directly for all paint, window covering install and finish work (tile, wood, floors, cabinets, moldings, etc</a:t>
            </a:r>
            <a:r>
              <a:rPr lang="en-US" dirty="0" smtClean="0"/>
              <a:t>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Builder will own all furnishings/fixtures and is encouraged to sell it in the final sale of the house at the cost they paid</a:t>
            </a:r>
            <a:r>
              <a:rPr lang="en-US" dirty="0" smtClean="0"/>
              <a:t>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4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IKEA - $25 per square foot (</a:t>
            </a:r>
            <a:r>
              <a:rPr lang="en-US" dirty="0" err="1" smtClean="0"/>
              <a:t>psf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You can also check out IKEA living room design ideas 2011 because ...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6816" r="25476" b="11356"/>
          <a:stretch/>
        </p:blipFill>
        <p:spPr>
          <a:xfrm>
            <a:off x="304800" y="1600200"/>
            <a:ext cx="8458200" cy="503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IKEA</a:t>
            </a:r>
            <a:endParaRPr lang="en-US" dirty="0"/>
          </a:p>
        </p:txBody>
      </p:sp>
      <p:pic>
        <p:nvPicPr>
          <p:cNvPr id="4" name="Picture 3" descr="Decoration: Bedroom Cool Ikea Living Room Interior Design Idea With ...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15557" r="29524" b="9886"/>
          <a:stretch/>
        </p:blipFill>
        <p:spPr>
          <a:xfrm>
            <a:off x="685800" y="1371600"/>
            <a:ext cx="7783286" cy="53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Pottery Barn/Ballard Design – $35-45 </a:t>
            </a:r>
            <a:r>
              <a:rPr lang="en-US" dirty="0" err="1" smtClean="0"/>
              <a:t>psf</a:t>
            </a:r>
            <a:endParaRPr lang="en-US" dirty="0"/>
          </a:p>
        </p:txBody>
      </p:sp>
      <p:pic>
        <p:nvPicPr>
          <p:cNvPr id="5" name="Picture 4" descr="Lyon Living Room Furniture Collection | Ballard Design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t="33111" r="25488" b="9445"/>
          <a:stretch/>
        </p:blipFill>
        <p:spPr>
          <a:xfrm>
            <a:off x="1143000" y="1702161"/>
            <a:ext cx="6584795" cy="515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4712</TotalTime>
  <Words>405</Words>
  <Application>Microsoft Office PowerPoint</Application>
  <PresentationFormat>On-screen Show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Clarity</vt:lpstr>
      <vt:lpstr>Company Name</vt:lpstr>
      <vt:lpstr>Who Is Our Buyer Demographic?</vt:lpstr>
      <vt:lpstr>The Way We Work…</vt:lpstr>
      <vt:lpstr>What is Your Luxury Level?</vt:lpstr>
      <vt:lpstr>Transparency in Pricing</vt:lpstr>
      <vt:lpstr>Full Service Model Home Design</vt:lpstr>
      <vt:lpstr>IKEA - $25 per square foot (psf)</vt:lpstr>
      <vt:lpstr>IKEA</vt:lpstr>
      <vt:lpstr>Pottery Barn/Ballard Design – $35-45 psf</vt:lpstr>
      <vt:lpstr>Pottery Barn/Ballard Design</vt:lpstr>
      <vt:lpstr>Pottery Barn/Ballard Design</vt:lpstr>
      <vt:lpstr>Williams Sonoma/Trade - $55-65 psf</vt:lpstr>
      <vt:lpstr>Williams Sonoma/Trade</vt:lpstr>
      <vt:lpstr>Williams Sonoma/Trade</vt:lpstr>
      <vt:lpstr>Trade and Bespoke - $75+</vt:lpstr>
      <vt:lpstr>Trade and Bespoke</vt:lpstr>
      <vt:lpstr>Trade and Bespoke</vt:lpstr>
      <vt:lpstr>Trade and Bespoke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ModelHomePricing Presentation</dc:title>
  <dc:creator>Audra 7</dc:creator>
  <cp:lastModifiedBy>Audra7</cp:lastModifiedBy>
  <cp:revision>19</cp:revision>
  <dcterms:created xsi:type="dcterms:W3CDTF">2015-03-06T18:24:08Z</dcterms:created>
  <dcterms:modified xsi:type="dcterms:W3CDTF">2016-12-14T00:34:58Z</dcterms:modified>
</cp:coreProperties>
</file>