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9" autoAdjust="0"/>
  </p:normalViewPr>
  <p:slideViewPr>
    <p:cSldViewPr>
      <p:cViewPr>
        <p:scale>
          <a:sx n="100" d="100"/>
          <a:sy n="100" d="100"/>
        </p:scale>
        <p:origin x="-1884"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F17B0C-579B-43AE-9C8B-E0D28A183705}"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425203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17B0C-579B-43AE-9C8B-E0D28A183705}"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416861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17B0C-579B-43AE-9C8B-E0D28A183705}"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2876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17B0C-579B-43AE-9C8B-E0D28A183705}"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216104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F17B0C-579B-43AE-9C8B-E0D28A183705}"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198546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17B0C-579B-43AE-9C8B-E0D28A183705}"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179279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17B0C-579B-43AE-9C8B-E0D28A183705}" type="datetimeFigureOut">
              <a:rPr lang="en-US" smtClean="0"/>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185474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F17B0C-579B-43AE-9C8B-E0D28A183705}" type="datetimeFigureOut">
              <a:rPr lang="en-US" smtClean="0"/>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224468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17B0C-579B-43AE-9C8B-E0D28A183705}" type="datetimeFigureOut">
              <a:rPr lang="en-US" smtClean="0"/>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294866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17B0C-579B-43AE-9C8B-E0D28A183705}"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354915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17B0C-579B-43AE-9C8B-E0D28A183705}"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A9361-71E1-426E-9A3C-2D8634398223}" type="slidenum">
              <a:rPr lang="en-US" smtClean="0"/>
              <a:t>‹#›</a:t>
            </a:fld>
            <a:endParaRPr lang="en-US"/>
          </a:p>
        </p:txBody>
      </p:sp>
    </p:spTree>
    <p:extLst>
      <p:ext uri="{BB962C8B-B14F-4D97-AF65-F5344CB8AC3E}">
        <p14:creationId xmlns:p14="http://schemas.microsoft.com/office/powerpoint/2010/main" val="105439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DF17B0C-579B-43AE-9C8B-E0D28A183705}" type="datetimeFigureOut">
              <a:rPr lang="en-US" smtClean="0"/>
              <a:t>5/13/2019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90A9361-71E1-426E-9A3C-2D8634398223}" type="slidenum">
              <a:rPr lang="en-US" smtClean="0"/>
              <a:t>‹#›</a:t>
            </a:fld>
            <a:endParaRPr lang="en-US"/>
          </a:p>
        </p:txBody>
      </p:sp>
    </p:spTree>
    <p:extLst>
      <p:ext uri="{BB962C8B-B14F-4D97-AF65-F5344CB8AC3E}">
        <p14:creationId xmlns:p14="http://schemas.microsoft.com/office/powerpoint/2010/main" val="2140089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omestagingresource.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14342"/>
            <a:ext cx="5410200" cy="1323439"/>
          </a:xfrm>
          <a:prstGeom prst="rect">
            <a:avLst/>
          </a:prstGeom>
          <a:noFill/>
        </p:spPr>
        <p:txBody>
          <a:bodyPr wrap="square" rtlCol="0">
            <a:spAutoFit/>
          </a:bodyPr>
          <a:lstStyle/>
          <a:p>
            <a:r>
              <a:rPr lang="en-US" sz="1600" dirty="0" smtClean="0"/>
              <a:t>STAGING SERVICES PROPOSAL</a:t>
            </a:r>
          </a:p>
          <a:p>
            <a:endParaRPr lang="en-US" sz="1600" dirty="0"/>
          </a:p>
          <a:p>
            <a:r>
              <a:rPr lang="en-US" sz="1200" b="1" dirty="0" smtClean="0"/>
              <a:t>Date:  	</a:t>
            </a:r>
            <a:r>
              <a:rPr lang="en-US" sz="1200" dirty="0" smtClean="0"/>
              <a:t>	10-25-2019</a:t>
            </a:r>
          </a:p>
          <a:p>
            <a:r>
              <a:rPr lang="en-US" sz="1200" b="1" dirty="0" smtClean="0"/>
              <a:t>Prepared For:		</a:t>
            </a:r>
            <a:r>
              <a:rPr lang="en-US" sz="1200" dirty="0" smtClean="0"/>
              <a:t>Client Name/Contact Info</a:t>
            </a:r>
          </a:p>
          <a:p>
            <a:r>
              <a:rPr lang="en-US" sz="1200" b="1" dirty="0" smtClean="0"/>
              <a:t>Property Address:	</a:t>
            </a:r>
            <a:r>
              <a:rPr lang="en-US" sz="1200" dirty="0" smtClean="0"/>
              <a:t>123 Olive Street</a:t>
            </a:r>
          </a:p>
          <a:p>
            <a:r>
              <a:rPr lang="en-US" sz="1200" b="1" dirty="0" smtClean="0"/>
              <a:t>Tentative Staging Dates:	</a:t>
            </a:r>
            <a:r>
              <a:rPr lang="en-US" sz="1200" dirty="0" smtClean="0"/>
              <a:t>Nov. 7-11, 2019</a:t>
            </a:r>
            <a:endParaRPr lang="en-US" sz="1200" dirty="0"/>
          </a:p>
        </p:txBody>
      </p:sp>
      <p:cxnSp>
        <p:nvCxnSpPr>
          <p:cNvPr id="7" name="Straight Connector 6"/>
          <p:cNvCxnSpPr/>
          <p:nvPr/>
        </p:nvCxnSpPr>
        <p:spPr>
          <a:xfrm>
            <a:off x="371475" y="2514600"/>
            <a:ext cx="61912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750" y="1866355"/>
            <a:ext cx="6191250" cy="600164"/>
          </a:xfrm>
          <a:prstGeom prst="rect">
            <a:avLst/>
          </a:prstGeom>
          <a:noFill/>
        </p:spPr>
        <p:txBody>
          <a:bodyPr wrap="square" rtlCol="0">
            <a:spAutoFit/>
          </a:bodyPr>
          <a:lstStyle/>
          <a:p>
            <a:r>
              <a:rPr lang="en-US" sz="1100" dirty="0" smtClean="0"/>
              <a:t>Thanks so much for the opportunity to stage your property.  Please don’t hesitate to contact us with any questions or concerns.  In order to move forward with our services we require a signed staging agreement which will secure the date for staging your property.  </a:t>
            </a:r>
            <a:endParaRPr lang="en-US" sz="1100" dirty="0"/>
          </a:p>
        </p:txBody>
      </p:sp>
      <p:cxnSp>
        <p:nvCxnSpPr>
          <p:cNvPr id="12" name="Straight Connector 11"/>
          <p:cNvCxnSpPr>
            <a:endCxn id="19" idx="0"/>
          </p:cNvCxnSpPr>
          <p:nvPr/>
        </p:nvCxnSpPr>
        <p:spPr>
          <a:xfrm flipH="1">
            <a:off x="3476625" y="2514600"/>
            <a:ext cx="28575" cy="3962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2559278"/>
            <a:ext cx="3095625" cy="3816429"/>
          </a:xfrm>
          <a:prstGeom prst="rect">
            <a:avLst/>
          </a:prstGeom>
          <a:noFill/>
        </p:spPr>
        <p:txBody>
          <a:bodyPr wrap="square" rtlCol="0">
            <a:spAutoFit/>
          </a:bodyPr>
          <a:lstStyle/>
          <a:p>
            <a:r>
              <a:rPr lang="en-US" sz="1100" b="1" dirty="0" smtClean="0"/>
              <a:t>Main Areas to be </a:t>
            </a:r>
            <a:r>
              <a:rPr lang="en-US" sz="1100" b="1" dirty="0" smtClean="0"/>
              <a:t>Transformed:</a:t>
            </a:r>
            <a:endParaRPr lang="en-US" sz="1100" b="1" dirty="0" smtClean="0"/>
          </a:p>
          <a:p>
            <a:endParaRPr lang="en-US" sz="1100" dirty="0"/>
          </a:p>
          <a:p>
            <a:r>
              <a:rPr lang="en-US" sz="1100" dirty="0" smtClean="0"/>
              <a:t>Entry</a:t>
            </a:r>
            <a:endParaRPr lang="en-US" sz="1100" dirty="0" smtClean="0"/>
          </a:p>
          <a:p>
            <a:r>
              <a:rPr lang="en-US" sz="1100" dirty="0" smtClean="0"/>
              <a:t>Front Living Area</a:t>
            </a:r>
          </a:p>
          <a:p>
            <a:r>
              <a:rPr lang="en-US" sz="1100" dirty="0" smtClean="0"/>
              <a:t>Dining Room</a:t>
            </a:r>
          </a:p>
          <a:p>
            <a:r>
              <a:rPr lang="en-US" sz="1100" dirty="0" smtClean="0"/>
              <a:t>Kitchen </a:t>
            </a:r>
          </a:p>
          <a:p>
            <a:r>
              <a:rPr lang="en-US" sz="1100" dirty="0" smtClean="0"/>
              <a:t>Kitchen Nook</a:t>
            </a:r>
          </a:p>
          <a:p>
            <a:r>
              <a:rPr lang="en-US" sz="1100" dirty="0" smtClean="0"/>
              <a:t>Main </a:t>
            </a:r>
            <a:r>
              <a:rPr lang="en-US" sz="1100" dirty="0" smtClean="0"/>
              <a:t>Bathroom</a:t>
            </a:r>
            <a:endParaRPr lang="en-US" sz="1100" dirty="0" smtClean="0"/>
          </a:p>
          <a:p>
            <a:r>
              <a:rPr lang="en-US" sz="1100" dirty="0" smtClean="0"/>
              <a:t>Master Bedroom</a:t>
            </a:r>
          </a:p>
          <a:p>
            <a:r>
              <a:rPr lang="en-US" sz="1100" dirty="0" smtClean="0"/>
              <a:t>Master </a:t>
            </a:r>
            <a:r>
              <a:rPr lang="en-US" sz="1100" dirty="0" smtClean="0"/>
              <a:t>Bathroom</a:t>
            </a:r>
          </a:p>
          <a:p>
            <a:r>
              <a:rPr lang="en-US" sz="1100" dirty="0" smtClean="0"/>
              <a:t>2 Bedrooms</a:t>
            </a:r>
          </a:p>
          <a:p>
            <a:endParaRPr lang="en-US" sz="1100" dirty="0"/>
          </a:p>
          <a:p>
            <a:r>
              <a:rPr lang="en-US" sz="1100" b="1" dirty="0" smtClean="0"/>
              <a:t>Staging </a:t>
            </a:r>
            <a:r>
              <a:rPr lang="en-US" sz="1100" b="1" dirty="0" smtClean="0"/>
              <a:t>Investment based on the luxury level </a:t>
            </a:r>
            <a:r>
              <a:rPr lang="en-US" sz="1100" b="1" dirty="0" smtClean="0"/>
              <a:t>, scale and </a:t>
            </a:r>
            <a:r>
              <a:rPr lang="en-US" sz="1100" b="1" dirty="0" smtClean="0"/>
              <a:t>size of the home </a:t>
            </a:r>
            <a:r>
              <a:rPr lang="en-US" sz="1100" b="1" dirty="0" smtClean="0"/>
              <a:t>is $XXX.XX:</a:t>
            </a:r>
            <a:endParaRPr lang="en-US" sz="1100" b="1" dirty="0" smtClean="0"/>
          </a:p>
          <a:p>
            <a:r>
              <a:rPr lang="en-US" sz="1100" b="1" dirty="0" smtClean="0"/>
              <a:t>$XXXX.00 </a:t>
            </a:r>
            <a:r>
              <a:rPr lang="en-US" sz="1100" dirty="0" smtClean="0"/>
              <a:t>is the total investment for staging design, installation and the  initial  </a:t>
            </a:r>
            <a:r>
              <a:rPr lang="en-US" sz="1100" dirty="0" smtClean="0"/>
              <a:t>30 </a:t>
            </a:r>
            <a:r>
              <a:rPr lang="en-US" sz="1100" dirty="0" smtClean="0"/>
              <a:t>days rent, as well as removal of furnishings.  Payment is due at the signing of the Staging Agreement.</a:t>
            </a:r>
          </a:p>
          <a:p>
            <a:endParaRPr lang="en-US" sz="1100" dirty="0"/>
          </a:p>
          <a:p>
            <a:r>
              <a:rPr lang="en-US" sz="1100" dirty="0" smtClean="0"/>
              <a:t>A monthly renewal rate of </a:t>
            </a:r>
            <a:r>
              <a:rPr lang="en-US" sz="1100" dirty="0" smtClean="0"/>
              <a:t>$XXX.00 </a:t>
            </a:r>
            <a:r>
              <a:rPr lang="en-US" sz="1100" dirty="0" smtClean="0"/>
              <a:t>will be auto-billed to the card on file and will continue until you terminate the Staging Agreement</a:t>
            </a:r>
            <a:endParaRPr lang="en-US" sz="1100" dirty="0"/>
          </a:p>
        </p:txBody>
      </p:sp>
      <p:sp>
        <p:nvSpPr>
          <p:cNvPr id="14" name="TextBox 13"/>
          <p:cNvSpPr txBox="1"/>
          <p:nvPr/>
        </p:nvSpPr>
        <p:spPr>
          <a:xfrm>
            <a:off x="3667125" y="2559278"/>
            <a:ext cx="2895600" cy="3431709"/>
          </a:xfrm>
          <a:prstGeom prst="rect">
            <a:avLst/>
          </a:prstGeom>
          <a:noFill/>
        </p:spPr>
        <p:txBody>
          <a:bodyPr wrap="square" rtlCol="0">
            <a:spAutoFit/>
          </a:bodyPr>
          <a:lstStyle/>
          <a:p>
            <a:r>
              <a:rPr lang="en-US" sz="1100" b="1" dirty="0" smtClean="0"/>
              <a:t>Staging Service Includes:</a:t>
            </a:r>
          </a:p>
          <a:p>
            <a:endParaRPr lang="en-US" sz="1100" dirty="0"/>
          </a:p>
          <a:p>
            <a:r>
              <a:rPr lang="en-US" sz="1100" dirty="0" smtClean="0"/>
              <a:t>Staging Design</a:t>
            </a:r>
          </a:p>
          <a:p>
            <a:r>
              <a:rPr lang="en-US" sz="1100" dirty="0" smtClean="0"/>
              <a:t>Selecting Furnishings</a:t>
            </a:r>
          </a:p>
          <a:p>
            <a:r>
              <a:rPr lang="en-US" sz="1100" dirty="0" smtClean="0"/>
              <a:t>Packing and Loading</a:t>
            </a:r>
          </a:p>
          <a:p>
            <a:r>
              <a:rPr lang="en-US" sz="1100" dirty="0" smtClean="0"/>
              <a:t>Furnishings Delivery</a:t>
            </a:r>
          </a:p>
          <a:p>
            <a:r>
              <a:rPr lang="en-US" sz="1100" dirty="0" smtClean="0"/>
              <a:t>Staging Installation</a:t>
            </a:r>
          </a:p>
          <a:p>
            <a:r>
              <a:rPr lang="en-US" sz="1100" dirty="0" smtClean="0"/>
              <a:t>Includes furniture, artwork and accessories</a:t>
            </a:r>
          </a:p>
          <a:p>
            <a:r>
              <a:rPr lang="en-US" sz="1100" dirty="0" smtClean="0"/>
              <a:t>De-Staging and Inventory Pick-Up</a:t>
            </a:r>
          </a:p>
          <a:p>
            <a:endParaRPr lang="en-US" sz="1100" dirty="0"/>
          </a:p>
          <a:p>
            <a:r>
              <a:rPr lang="en-US" sz="1100" dirty="0" smtClean="0"/>
              <a:t>We are expert designers who choose furnishings that compliment the home, as well as appeal to the lifestyle of the buyer who will most likely be interested in the property.</a:t>
            </a:r>
          </a:p>
          <a:p>
            <a:endParaRPr lang="en-US" sz="1100" dirty="0"/>
          </a:p>
          <a:p>
            <a:r>
              <a:rPr lang="en-US" sz="1100" b="1" dirty="0" smtClean="0"/>
              <a:t>Other Pertinent Details/Client Requests  Place Below:</a:t>
            </a:r>
          </a:p>
          <a:p>
            <a:endParaRPr lang="en-US" sz="1000" b="1" dirty="0"/>
          </a:p>
          <a:p>
            <a:endParaRPr lang="en-US" sz="1000" b="1" dirty="0" smtClean="0"/>
          </a:p>
          <a:p>
            <a:endParaRPr lang="en-US" sz="1000" b="1" dirty="0" smtClean="0"/>
          </a:p>
        </p:txBody>
      </p:sp>
      <p:cxnSp>
        <p:nvCxnSpPr>
          <p:cNvPr id="15" name="Straight Connector 14"/>
          <p:cNvCxnSpPr/>
          <p:nvPr/>
        </p:nvCxnSpPr>
        <p:spPr>
          <a:xfrm>
            <a:off x="381000" y="6467475"/>
            <a:ext cx="61912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2900" y="6477000"/>
            <a:ext cx="6267450" cy="2123658"/>
          </a:xfrm>
          <a:prstGeom prst="rect">
            <a:avLst/>
          </a:prstGeom>
          <a:noFill/>
        </p:spPr>
        <p:txBody>
          <a:bodyPr wrap="square" rtlCol="0">
            <a:spAutoFit/>
          </a:bodyPr>
          <a:lstStyle/>
          <a:p>
            <a:r>
              <a:rPr lang="en-US" sz="1100" dirty="0" smtClean="0"/>
              <a:t>Each </a:t>
            </a:r>
            <a:r>
              <a:rPr lang="en-US" sz="1100" dirty="0"/>
              <a:t>home is different and has unique staging needs, so stager reserves the right to add/remove pieces above to creatively market the space for maximum staging impact.  Proposal price is good for 30 days.</a:t>
            </a:r>
          </a:p>
          <a:p>
            <a:r>
              <a:rPr lang="en-US" sz="1100" dirty="0"/>
              <a:t> </a:t>
            </a:r>
          </a:p>
          <a:p>
            <a:r>
              <a:rPr lang="en-US" sz="1100" b="1" u="sng" dirty="0"/>
              <a:t>Home Must Be “Stage Ready</a:t>
            </a:r>
            <a:r>
              <a:rPr lang="en-US" sz="1100" b="1" u="sng" dirty="0" smtClean="0"/>
              <a:t>” Upon Arrival or a Fee Will Be Assessed and the Appointment Rescheduled</a:t>
            </a:r>
            <a:endParaRPr lang="en-US" sz="1100" b="1" dirty="0"/>
          </a:p>
          <a:p>
            <a:r>
              <a:rPr lang="en-US" sz="1100" dirty="0" smtClean="0"/>
              <a:t>**Stage Ready includes </a:t>
            </a:r>
            <a:r>
              <a:rPr lang="en-US" sz="1100" dirty="0"/>
              <a:t>completion of construction, painting, repair </a:t>
            </a:r>
            <a:r>
              <a:rPr lang="en-US" sz="1100" dirty="0" smtClean="0"/>
              <a:t>or remodeling </a:t>
            </a:r>
            <a:r>
              <a:rPr lang="en-US" sz="1100" dirty="0"/>
              <a:t>work, and the house must be professionally cleaned (including all surfaces, carpeting and </a:t>
            </a:r>
            <a:r>
              <a:rPr lang="en-US" sz="1100" dirty="0" smtClean="0"/>
              <a:t>windows professionally cleaned) and removal </a:t>
            </a:r>
            <a:r>
              <a:rPr lang="en-US" sz="1100" dirty="0"/>
              <a:t>of unnecessary items prior to the agreed upon staging date</a:t>
            </a:r>
            <a:r>
              <a:rPr lang="en-US" sz="1100" dirty="0" smtClean="0"/>
              <a:t>.</a:t>
            </a:r>
          </a:p>
          <a:p>
            <a:endParaRPr lang="en-US" sz="1100" dirty="0"/>
          </a:p>
          <a:p>
            <a:r>
              <a:rPr lang="en-US" sz="1100" dirty="0"/>
              <a:t>**It is the responsibility of the Customer to have electricity, working heat/air and running water </a:t>
            </a:r>
            <a:r>
              <a:rPr lang="en-US" sz="1100" dirty="0" smtClean="0"/>
              <a:t>available</a:t>
            </a:r>
          </a:p>
          <a:p>
            <a:endParaRPr lang="en-US" sz="1100" dirty="0"/>
          </a:p>
          <a:p>
            <a:r>
              <a:rPr lang="en-US" sz="1100" dirty="0" smtClean="0"/>
              <a:t>**For safety and efficiency, no </a:t>
            </a:r>
            <a:r>
              <a:rPr lang="en-US" sz="1100" dirty="0"/>
              <a:t>one can be at property during staging without approval.  Pets cannot be present without </a:t>
            </a:r>
            <a:r>
              <a:rPr lang="en-US" sz="1100" dirty="0" smtClean="0"/>
              <a:t>approval.</a:t>
            </a:r>
            <a:endParaRPr lang="en-US" sz="1100" dirty="0"/>
          </a:p>
        </p:txBody>
      </p:sp>
      <p:sp>
        <p:nvSpPr>
          <p:cNvPr id="21" name="Rectangle 20"/>
          <p:cNvSpPr/>
          <p:nvPr/>
        </p:nvSpPr>
        <p:spPr>
          <a:xfrm>
            <a:off x="0" y="8686800"/>
            <a:ext cx="6858000" cy="457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1000" y="8721209"/>
            <a:ext cx="6324600" cy="261610"/>
          </a:xfrm>
          <a:prstGeom prst="rect">
            <a:avLst/>
          </a:prstGeom>
          <a:noFill/>
        </p:spPr>
        <p:txBody>
          <a:bodyPr wrap="square" rtlCol="0">
            <a:spAutoFit/>
          </a:bodyPr>
          <a:lstStyle/>
          <a:p>
            <a:pPr algn="ctr"/>
            <a:r>
              <a:rPr lang="en-US" sz="1100" dirty="0" smtClean="0">
                <a:solidFill>
                  <a:schemeClr val="bg1"/>
                </a:solidFill>
              </a:rPr>
              <a:t>www.yourwebsite.com   |   888.563.9271   |   name@email.com</a:t>
            </a:r>
            <a:endParaRPr lang="en-US" sz="1100" dirty="0">
              <a:solidFill>
                <a:schemeClr val="bg1"/>
              </a:solidFill>
            </a:endParaRPr>
          </a:p>
        </p:txBody>
      </p:sp>
      <p:sp>
        <p:nvSpPr>
          <p:cNvPr id="23" name="Rectangle 22"/>
          <p:cNvSpPr/>
          <p:nvPr/>
        </p:nvSpPr>
        <p:spPr>
          <a:xfrm>
            <a:off x="0" y="0"/>
            <a:ext cx="6858000" cy="152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93058"/>
            <a:ext cx="1444723" cy="1444723"/>
          </a:xfrm>
          <a:prstGeom prst="rect">
            <a:avLst/>
          </a:prstGeom>
        </p:spPr>
      </p:pic>
    </p:spTree>
    <p:extLst>
      <p:ext uri="{BB962C8B-B14F-4D97-AF65-F5344CB8AC3E}">
        <p14:creationId xmlns:p14="http://schemas.microsoft.com/office/powerpoint/2010/main" val="304370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175" y="455271"/>
            <a:ext cx="3581400" cy="338554"/>
          </a:xfrm>
          <a:prstGeom prst="rect">
            <a:avLst/>
          </a:prstGeom>
          <a:noFill/>
        </p:spPr>
        <p:txBody>
          <a:bodyPr wrap="square" rtlCol="0">
            <a:spAutoFit/>
          </a:bodyPr>
          <a:lstStyle/>
          <a:p>
            <a:r>
              <a:rPr lang="en-US" sz="1600" dirty="0" smtClean="0"/>
              <a:t>ABOUT US…</a:t>
            </a:r>
          </a:p>
        </p:txBody>
      </p:sp>
      <p:cxnSp>
        <p:nvCxnSpPr>
          <p:cNvPr id="7" name="Straight Connector 6"/>
          <p:cNvCxnSpPr/>
          <p:nvPr/>
        </p:nvCxnSpPr>
        <p:spPr>
          <a:xfrm>
            <a:off x="285750" y="3048000"/>
            <a:ext cx="61912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7174" y="914400"/>
            <a:ext cx="3705225" cy="1785104"/>
          </a:xfrm>
          <a:prstGeom prst="rect">
            <a:avLst/>
          </a:prstGeom>
          <a:noFill/>
        </p:spPr>
        <p:txBody>
          <a:bodyPr wrap="square" rtlCol="0">
            <a:spAutoFit/>
          </a:bodyPr>
          <a:lstStyle/>
          <a:p>
            <a:r>
              <a:rPr lang="en-US" sz="1100" dirty="0"/>
              <a:t>Audra Slinkey is President and Founder of the Home Staging Resource (</a:t>
            </a:r>
            <a:r>
              <a:rPr lang="en-US" sz="1100" u="sng" dirty="0">
                <a:hlinkClick r:id="rId2"/>
              </a:rPr>
              <a:t>http://www.homestagingresource.com</a:t>
            </a:r>
            <a:r>
              <a:rPr lang="en-US" sz="1100" dirty="0"/>
              <a:t>), an advanced </a:t>
            </a:r>
            <a:r>
              <a:rPr lang="en-US" sz="1100" u="sng" dirty="0">
                <a:hlinkClick r:id="rId2"/>
              </a:rPr>
              <a:t>home staging</a:t>
            </a:r>
            <a:r>
              <a:rPr lang="en-US" sz="1100" dirty="0"/>
              <a:t> and redesign certification training company.  Audra has been awarded the Most Innovative Product of the Year Award three times for her training and serves on the board of the Real Estate Staging Association.  Audra is a published author and international speaker on staging, color and design. She is proud and privileged to help create and mentor thousands of staging and design businesses across the globe. </a:t>
            </a:r>
          </a:p>
        </p:txBody>
      </p:sp>
      <p:sp>
        <p:nvSpPr>
          <p:cNvPr id="14" name="TextBox 13"/>
          <p:cNvSpPr txBox="1"/>
          <p:nvPr/>
        </p:nvSpPr>
        <p:spPr>
          <a:xfrm>
            <a:off x="304800" y="3200400"/>
            <a:ext cx="6248400" cy="5339923"/>
          </a:xfrm>
          <a:prstGeom prst="rect">
            <a:avLst/>
          </a:prstGeom>
          <a:noFill/>
        </p:spPr>
        <p:txBody>
          <a:bodyPr wrap="square" rtlCol="0">
            <a:spAutoFit/>
          </a:bodyPr>
          <a:lstStyle/>
          <a:p>
            <a:pPr algn="ctr"/>
            <a:r>
              <a:rPr lang="en-US" sz="1400" b="1" dirty="0"/>
              <a:t>Top Tips for Choosing the Right Home Stager for Your </a:t>
            </a:r>
            <a:r>
              <a:rPr lang="en-US" sz="1400" b="1" dirty="0" smtClean="0"/>
              <a:t>Project</a:t>
            </a:r>
          </a:p>
          <a:p>
            <a:pPr algn="ctr"/>
            <a:endParaRPr lang="en-US" sz="1100" dirty="0"/>
          </a:p>
          <a:p>
            <a:pPr marL="171450" lvl="0" indent="-171450">
              <a:buFont typeface="Arial" panose="020B0604020202020204" pitchFamily="34" charset="0"/>
              <a:buChar char="•"/>
            </a:pPr>
            <a:r>
              <a:rPr lang="en-US" sz="1100" b="1" dirty="0"/>
              <a:t>Make Sure to Review the Home Stager’s Portfolio (Style)</a:t>
            </a:r>
            <a:r>
              <a:rPr lang="en-US" sz="1100" dirty="0"/>
              <a:t> – Every home stager designs differently, so don’t assume we are all equal and have the same aesthetic.  Have a clear idea of their talent by reviewing their portfolio and style ahead of time (I’ve included my work in this proposal below</a:t>
            </a:r>
            <a:r>
              <a:rPr lang="en-US" sz="1100" dirty="0" smtClean="0"/>
              <a:t>).</a:t>
            </a:r>
            <a:endParaRPr lang="en-US" sz="800" dirty="0"/>
          </a:p>
          <a:p>
            <a:pPr marL="171450" lvl="0" indent="-171450">
              <a:buFont typeface="Arial" panose="020B0604020202020204" pitchFamily="34" charset="0"/>
              <a:buChar char="•"/>
            </a:pPr>
            <a:r>
              <a:rPr lang="en-US" sz="1100" b="1" dirty="0"/>
              <a:t>Ask to See Examples of Their Inventory in a Space</a:t>
            </a:r>
            <a:r>
              <a:rPr lang="en-US" sz="1100" dirty="0"/>
              <a:t> - Each home stager shops differently and we can all agree that Walmart furniture is not the caliber of Restoration Hardware furnishings.  Make sure to review the stager’s portfolio, so you are happy with their inventory and quality of furnishings</a:t>
            </a:r>
            <a:r>
              <a:rPr lang="en-US" sz="1100" dirty="0" smtClean="0"/>
              <a:t>.</a:t>
            </a:r>
            <a:endParaRPr lang="en-US" sz="1100" dirty="0"/>
          </a:p>
          <a:p>
            <a:pPr marL="171450" lvl="0" indent="-171450">
              <a:buFont typeface="Arial" panose="020B0604020202020204" pitchFamily="34" charset="0"/>
              <a:buChar char="•"/>
            </a:pPr>
            <a:r>
              <a:rPr lang="en-US" sz="1100" b="1" dirty="0"/>
              <a:t>Ask the Home Stager What Kind of “Look” </a:t>
            </a:r>
            <a:r>
              <a:rPr lang="en-US" sz="1100" b="1" dirty="0" smtClean="0"/>
              <a:t>You Can </a:t>
            </a:r>
            <a:r>
              <a:rPr lang="en-US" sz="1100" b="1" dirty="0"/>
              <a:t>Expect in the Home</a:t>
            </a:r>
            <a:r>
              <a:rPr lang="en-US" sz="1100" dirty="0"/>
              <a:t> – A qualified stager should be able to talk you through their ideas, expertise and style planning for the space. </a:t>
            </a:r>
          </a:p>
          <a:p>
            <a:pPr marL="171450" lvl="0" indent="-171450">
              <a:buFont typeface="Arial" panose="020B0604020202020204" pitchFamily="34" charset="0"/>
              <a:buChar char="•"/>
            </a:pPr>
            <a:r>
              <a:rPr lang="en-US" sz="1100" b="1" dirty="0"/>
              <a:t>Make Sure the Staging Matches the “Luxury Level” of the Home</a:t>
            </a:r>
            <a:r>
              <a:rPr lang="en-US" sz="1100" dirty="0"/>
              <a:t> – Every home is unique, so it’s critical to match the furnishings with the level of luxury the buyer demographic expects in the home.  </a:t>
            </a:r>
          </a:p>
          <a:p>
            <a:pPr marL="171450" lvl="0" indent="-171450">
              <a:buFont typeface="Arial" panose="020B0604020202020204" pitchFamily="34" charset="0"/>
              <a:buChar char="•"/>
            </a:pPr>
            <a:r>
              <a:rPr lang="en-US" sz="1100" b="1" dirty="0"/>
              <a:t>Make Sure the Scale Matches the Size of the Room and Home</a:t>
            </a:r>
            <a:r>
              <a:rPr lang="en-US" sz="1100" dirty="0"/>
              <a:t> – The scale of furnishings in a space matter and should fill the space appropriately.  Small scale living room furniture in a large, grand space will look like doll’s furniture:-).  Conversely, a king bed in a smaller sized bedroom will cramp the room</a:t>
            </a:r>
            <a:r>
              <a:rPr lang="en-US" sz="1100" dirty="0" smtClean="0"/>
              <a:t>.</a:t>
            </a:r>
            <a:endParaRPr lang="en-US" sz="1100" dirty="0"/>
          </a:p>
          <a:p>
            <a:pPr marL="171450" lvl="0" indent="-171450">
              <a:buFont typeface="Arial" panose="020B0604020202020204" pitchFamily="34" charset="0"/>
              <a:buChar char="•"/>
            </a:pPr>
            <a:r>
              <a:rPr lang="en-US" sz="1100" b="1" dirty="0"/>
              <a:t>Make Sure the “Style” Matches the Style of the Home</a:t>
            </a:r>
            <a:r>
              <a:rPr lang="en-US" sz="1100" dirty="0"/>
              <a:t> – Architectural style matters and buyers have an expectation of what they want to see </a:t>
            </a:r>
            <a:r>
              <a:rPr lang="en-US" sz="1100" i="1" dirty="0"/>
              <a:t>inside</a:t>
            </a:r>
            <a:r>
              <a:rPr lang="en-US" sz="1100" dirty="0"/>
              <a:t> the home many times by looking at the outside of the home. </a:t>
            </a:r>
            <a:endParaRPr lang="en-US" sz="1100" b="1" dirty="0"/>
          </a:p>
          <a:p>
            <a:pPr marL="171450" lvl="0" indent="-171450">
              <a:buFont typeface="Arial" panose="020B0604020202020204" pitchFamily="34" charset="0"/>
              <a:buChar char="•"/>
            </a:pPr>
            <a:r>
              <a:rPr lang="en-US" sz="1100" b="1" dirty="0" smtClean="0"/>
              <a:t>On-Trend</a:t>
            </a:r>
            <a:r>
              <a:rPr lang="en-US" sz="1100" b="1" dirty="0"/>
              <a:t>, Statement Pieces are Not Cheap…BUT That’s What Buyers Need to See</a:t>
            </a:r>
            <a:r>
              <a:rPr lang="en-US" sz="1100" dirty="0"/>
              <a:t> – Luxury begets luxury and buyers are looking to “aspire to live in that home” so stagers need to have statement items, well placed in the home in order for the buyer to fall in love.</a:t>
            </a:r>
          </a:p>
          <a:p>
            <a:pPr marL="171450" lvl="0" indent="-171450">
              <a:buFont typeface="Arial" panose="020B0604020202020204" pitchFamily="34" charset="0"/>
              <a:buChar char="•"/>
            </a:pPr>
            <a:r>
              <a:rPr lang="en-US" sz="1100" b="1" dirty="0"/>
              <a:t>You Usually Get What You Pay For in a Vacant Home</a:t>
            </a:r>
            <a:r>
              <a:rPr lang="en-US" sz="1100" dirty="0"/>
              <a:t> – Home Stagers have to charge enough to cover the cost of their inventory, so technically </a:t>
            </a:r>
            <a:r>
              <a:rPr lang="en-US" sz="1100" i="1" dirty="0"/>
              <a:t>you are always getting what you pay for when it comes to the furnishings that go into a space</a:t>
            </a:r>
            <a:r>
              <a:rPr lang="en-US" sz="1100" dirty="0"/>
              <a:t>.  Unfortunately, many times stagers simply cut out inventory in order to fit your budget…this does not make for a very nicely staged home.  Beware of the “lowball stager” who charges less and only puts $500 of inventory in a room vs. the stager who completely stages the space with $2500 worth of inventory…there is a difference.</a:t>
            </a:r>
          </a:p>
          <a:p>
            <a:pPr marL="171450" lvl="0" indent="-171450">
              <a:buFont typeface="Arial" panose="020B0604020202020204" pitchFamily="34" charset="0"/>
              <a:buChar char="•"/>
            </a:pPr>
            <a:r>
              <a:rPr lang="en-US" sz="1100" b="1" dirty="0"/>
              <a:t>Education and Reputation Matter</a:t>
            </a:r>
            <a:r>
              <a:rPr lang="en-US" sz="1100" dirty="0"/>
              <a:t> – The staging industry is not much different than the real estate industry, so check a stager’s credentials, proof of insurance and website testimonials.  I’m dedicated to enhancing your reputation with the quality of staging and design we put into your listing.  I know that when you look good…I look good, so I’m excited about this potential partnership</a:t>
            </a:r>
            <a:r>
              <a:rPr lang="en-US" sz="1100" dirty="0" smtClean="0"/>
              <a:t>!</a:t>
            </a:r>
            <a:endParaRPr lang="en-US" sz="1100" dirty="0"/>
          </a:p>
        </p:txBody>
      </p:sp>
      <p:sp>
        <p:nvSpPr>
          <p:cNvPr id="21" name="Rectangle 20"/>
          <p:cNvSpPr/>
          <p:nvPr/>
        </p:nvSpPr>
        <p:spPr>
          <a:xfrm>
            <a:off x="0" y="8686800"/>
            <a:ext cx="6858000" cy="457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1000" y="8721209"/>
            <a:ext cx="6324600" cy="261610"/>
          </a:xfrm>
          <a:prstGeom prst="rect">
            <a:avLst/>
          </a:prstGeom>
          <a:noFill/>
        </p:spPr>
        <p:txBody>
          <a:bodyPr wrap="square" rtlCol="0">
            <a:spAutoFit/>
          </a:bodyPr>
          <a:lstStyle/>
          <a:p>
            <a:pPr algn="ctr"/>
            <a:r>
              <a:rPr lang="en-US" sz="1100" dirty="0" smtClean="0">
                <a:solidFill>
                  <a:schemeClr val="bg1"/>
                </a:solidFill>
              </a:rPr>
              <a:t>www.yourwebsite.com   |   888.563.9271   |   name@email.com</a:t>
            </a:r>
            <a:endParaRPr lang="en-US" sz="1100" dirty="0">
              <a:solidFill>
                <a:schemeClr val="bg1"/>
              </a:solidFill>
            </a:endParaRPr>
          </a:p>
        </p:txBody>
      </p:sp>
      <p:sp>
        <p:nvSpPr>
          <p:cNvPr id="23" name="Rectangle 22"/>
          <p:cNvSpPr/>
          <p:nvPr/>
        </p:nvSpPr>
        <p:spPr>
          <a:xfrm>
            <a:off x="0" y="0"/>
            <a:ext cx="6858000" cy="152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4260771" y="479309"/>
            <a:ext cx="2216229" cy="143782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771" y="1974771"/>
            <a:ext cx="997029" cy="99702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3294" y="1934022"/>
            <a:ext cx="1037777" cy="1037777"/>
          </a:xfrm>
          <a:prstGeom prst="rect">
            <a:avLst/>
          </a:prstGeom>
        </p:spPr>
      </p:pic>
    </p:spTree>
    <p:extLst>
      <p:ext uri="{BB962C8B-B14F-4D97-AF65-F5344CB8AC3E}">
        <p14:creationId xmlns:p14="http://schemas.microsoft.com/office/powerpoint/2010/main" val="251731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175" y="455271"/>
            <a:ext cx="3581400" cy="338554"/>
          </a:xfrm>
          <a:prstGeom prst="rect">
            <a:avLst/>
          </a:prstGeom>
          <a:noFill/>
        </p:spPr>
        <p:txBody>
          <a:bodyPr wrap="square" rtlCol="0">
            <a:spAutoFit/>
          </a:bodyPr>
          <a:lstStyle/>
          <a:p>
            <a:r>
              <a:rPr lang="en-US" sz="1600" dirty="0" smtClean="0"/>
              <a:t>PORTFOLIO OF VACANT STAGING WORK</a:t>
            </a:r>
          </a:p>
        </p:txBody>
      </p:sp>
      <p:sp>
        <p:nvSpPr>
          <p:cNvPr id="21" name="Rectangle 20"/>
          <p:cNvSpPr/>
          <p:nvPr/>
        </p:nvSpPr>
        <p:spPr>
          <a:xfrm>
            <a:off x="0" y="8686800"/>
            <a:ext cx="6858000" cy="457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1000" y="8721209"/>
            <a:ext cx="6324600" cy="261610"/>
          </a:xfrm>
          <a:prstGeom prst="rect">
            <a:avLst/>
          </a:prstGeom>
          <a:noFill/>
        </p:spPr>
        <p:txBody>
          <a:bodyPr wrap="square" rtlCol="0">
            <a:spAutoFit/>
          </a:bodyPr>
          <a:lstStyle/>
          <a:p>
            <a:pPr algn="ctr"/>
            <a:r>
              <a:rPr lang="en-US" sz="1100" dirty="0" smtClean="0">
                <a:solidFill>
                  <a:schemeClr val="bg1"/>
                </a:solidFill>
              </a:rPr>
              <a:t>www.yourwebsite.com   |   888.563.9271   |   name@email.com</a:t>
            </a:r>
            <a:endParaRPr lang="en-US" sz="1100" dirty="0">
              <a:solidFill>
                <a:schemeClr val="bg1"/>
              </a:solidFill>
            </a:endParaRPr>
          </a:p>
        </p:txBody>
      </p:sp>
      <p:sp>
        <p:nvSpPr>
          <p:cNvPr id="23" name="Rectangle 22"/>
          <p:cNvSpPr/>
          <p:nvPr/>
        </p:nvSpPr>
        <p:spPr>
          <a:xfrm>
            <a:off x="0" y="0"/>
            <a:ext cx="6858000" cy="152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10325"/>
          <a:stretch/>
        </p:blipFill>
        <p:spPr>
          <a:xfrm>
            <a:off x="2245440" y="923926"/>
            <a:ext cx="4622085" cy="354957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500" t="20000"/>
          <a:stretch/>
        </p:blipFill>
        <p:spPr>
          <a:xfrm>
            <a:off x="1897559" y="5715000"/>
            <a:ext cx="4989016" cy="287655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81" y="914401"/>
            <a:ext cx="2580120" cy="193509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4267201"/>
            <a:ext cx="2705101" cy="2028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47518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4639</TotalTime>
  <Words>899</Words>
  <Application>Microsoft Office PowerPoint</Application>
  <PresentationFormat>On-screen Show (4:3)</PresentationFormat>
  <Paragraphs>62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Audra7</dc:creator>
  <cp:lastModifiedBy>Audra7</cp:lastModifiedBy>
  <cp:revision>24</cp:revision>
  <dcterms:created xsi:type="dcterms:W3CDTF">2019-04-30T00:58:00Z</dcterms:created>
  <dcterms:modified xsi:type="dcterms:W3CDTF">2019-05-14T00:46:22Z</dcterms:modified>
</cp:coreProperties>
</file>